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66" r:id="rId3"/>
    <p:sldId id="300" r:id="rId4"/>
    <p:sldId id="258" r:id="rId5"/>
    <p:sldId id="259" r:id="rId6"/>
    <p:sldId id="433" r:id="rId7"/>
    <p:sldId id="436" r:id="rId8"/>
    <p:sldId id="435" r:id="rId9"/>
    <p:sldId id="267" r:id="rId10"/>
    <p:sldId id="278" r:id="rId11"/>
    <p:sldId id="437" r:id="rId12"/>
    <p:sldId id="269" r:id="rId13"/>
    <p:sldId id="438" r:id="rId14"/>
    <p:sldId id="439" r:id="rId15"/>
    <p:sldId id="268" r:id="rId16"/>
    <p:sldId id="440" r:id="rId17"/>
    <p:sldId id="270" r:id="rId18"/>
    <p:sldId id="262" r:id="rId19"/>
    <p:sldId id="441" r:id="rId20"/>
    <p:sldId id="263" r:id="rId21"/>
    <p:sldId id="271" r:id="rId22"/>
    <p:sldId id="273" r:id="rId23"/>
    <p:sldId id="272" r:id="rId24"/>
    <p:sldId id="264" r:id="rId25"/>
    <p:sldId id="277" r:id="rId26"/>
    <p:sldId id="274" r:id="rId27"/>
    <p:sldId id="442" r:id="rId28"/>
    <p:sldId id="275" r:id="rId29"/>
    <p:sldId id="276" r:id="rId30"/>
    <p:sldId id="301" r:id="rId31"/>
    <p:sldId id="279" r:id="rId3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77" autoAdjust="0"/>
    <p:restoredTop sz="84692" autoAdjust="0"/>
  </p:normalViewPr>
  <p:slideViewPr>
    <p:cSldViewPr>
      <p:cViewPr varScale="1">
        <p:scale>
          <a:sx n="79" d="100"/>
          <a:sy n="79" d="100"/>
        </p:scale>
        <p:origin x="-6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000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A21E56A-85CF-4CA8-957D-78D9F645C7C2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8F9B6A5-0E69-4258-A326-BA4A05811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3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1pPr>
            <a:lvl2pPr marL="754243" indent="-290093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2pPr>
            <a:lvl3pPr marL="1160374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3pPr>
            <a:lvl4pPr marL="1624523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4pPr>
            <a:lvl5pPr marL="2088672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9pPr>
          </a:lstStyle>
          <a:p>
            <a:pPr eaLnBrk="1" hangingPunct="1"/>
            <a:fld id="{B9805224-0D09-4D8A-9A45-23833DE5924B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1pPr>
            <a:lvl2pPr marL="754243" indent="-290093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2pPr>
            <a:lvl3pPr marL="1160374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3pPr>
            <a:lvl4pPr marL="1624523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4pPr>
            <a:lvl5pPr marL="2088672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9pPr>
          </a:lstStyle>
          <a:p>
            <a:pPr eaLnBrk="1" hangingPunct="1"/>
            <a:fld id="{06F81FEF-601E-411F-B465-26990A6A7DFE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1pPr>
            <a:lvl2pPr marL="754243" indent="-290093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2pPr>
            <a:lvl3pPr marL="1160374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3pPr>
            <a:lvl4pPr marL="1624523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4pPr>
            <a:lvl5pPr marL="2088672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9pPr>
          </a:lstStyle>
          <a:p>
            <a:pPr eaLnBrk="1" hangingPunct="1"/>
            <a:fld id="{B5295274-3BF3-44C0-B78D-2CD6919BA9C6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1pPr>
            <a:lvl2pPr marL="754243" indent="-290093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2pPr>
            <a:lvl3pPr marL="1160374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3pPr>
            <a:lvl4pPr marL="1624523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4pPr>
            <a:lvl5pPr marL="2088672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9pPr>
          </a:lstStyle>
          <a:p>
            <a:pPr eaLnBrk="1" hangingPunct="1"/>
            <a:fld id="{0FB17AE0-B892-4232-910A-9731C40B18D6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1pPr>
            <a:lvl2pPr marL="754243" indent="-290093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2pPr>
            <a:lvl3pPr marL="1160374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3pPr>
            <a:lvl4pPr marL="1624523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4pPr>
            <a:lvl5pPr marL="2088672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9pPr>
          </a:lstStyle>
          <a:p>
            <a:pPr eaLnBrk="1" hangingPunct="1"/>
            <a:fld id="{B5295274-3BF3-44C0-B78D-2CD6919BA9C6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1pPr>
            <a:lvl2pPr marL="754243" indent="-290093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2pPr>
            <a:lvl3pPr marL="1160374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3pPr>
            <a:lvl4pPr marL="1624523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4pPr>
            <a:lvl5pPr marL="2088672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9pPr>
          </a:lstStyle>
          <a:p>
            <a:pPr eaLnBrk="1" hangingPunct="1"/>
            <a:fld id="{0FB17AE0-B892-4232-910A-9731C40B18D6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1pPr>
            <a:lvl2pPr marL="754243" indent="-290093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2pPr>
            <a:lvl3pPr marL="1160374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3pPr>
            <a:lvl4pPr marL="1624523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4pPr>
            <a:lvl5pPr marL="2088672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9pPr>
          </a:lstStyle>
          <a:p>
            <a:pPr eaLnBrk="1" hangingPunct="1"/>
            <a:fld id="{B9805224-0D09-4D8A-9A45-23833DE5924B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1pPr>
            <a:lvl2pPr marL="754243" indent="-290093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2pPr>
            <a:lvl3pPr marL="1160374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3pPr>
            <a:lvl4pPr marL="1624523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4pPr>
            <a:lvl5pPr marL="2088672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9pPr>
          </a:lstStyle>
          <a:p>
            <a:pPr eaLnBrk="1" hangingPunct="1"/>
            <a:fld id="{0337F008-A944-4C40-888A-802F62100153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1pPr>
            <a:lvl2pPr marL="754243" indent="-290093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2pPr>
            <a:lvl3pPr marL="1160374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3pPr>
            <a:lvl4pPr marL="1624523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4pPr>
            <a:lvl5pPr marL="2088672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9pPr>
          </a:lstStyle>
          <a:p>
            <a:pPr eaLnBrk="1" hangingPunct="1"/>
            <a:fld id="{0337F008-A944-4C40-888A-802F62100153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1pPr>
            <a:lvl2pPr marL="754243" indent="-290093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2pPr>
            <a:lvl3pPr marL="1160374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3pPr>
            <a:lvl4pPr marL="1624523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4pPr>
            <a:lvl5pPr marL="2088672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9pPr>
          </a:lstStyle>
          <a:p>
            <a:pPr eaLnBrk="1" hangingPunct="1"/>
            <a:fld id="{0337F008-A944-4C40-888A-802F62100153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700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1pPr>
            <a:lvl2pPr marL="754243" indent="-290093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2pPr>
            <a:lvl3pPr marL="1160374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3pPr>
            <a:lvl4pPr marL="1624523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4pPr>
            <a:lvl5pPr marL="2088672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9pPr>
          </a:lstStyle>
          <a:p>
            <a:pPr eaLnBrk="1" hangingPunct="1"/>
            <a:fld id="{E0DC35FF-E285-4CE5-8C1B-0A3EF984E90C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700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1pPr>
            <a:lvl2pPr marL="754243" indent="-290093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2pPr>
            <a:lvl3pPr marL="1160374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3pPr>
            <a:lvl4pPr marL="1624523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4pPr>
            <a:lvl5pPr marL="2088672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9pPr>
          </a:lstStyle>
          <a:p>
            <a:pPr eaLnBrk="1" hangingPunct="1"/>
            <a:fld id="{E0DC35FF-E285-4CE5-8C1B-0A3EF984E90C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1pPr>
            <a:lvl2pPr marL="754243" indent="-290093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2pPr>
            <a:lvl3pPr marL="1160374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3pPr>
            <a:lvl4pPr marL="1624523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4pPr>
            <a:lvl5pPr marL="2088672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9pPr>
          </a:lstStyle>
          <a:p>
            <a:pPr eaLnBrk="1" hangingPunct="1"/>
            <a:fld id="{FA58B54E-8083-4509-B132-E681DE1D71C1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1pPr>
            <a:lvl2pPr marL="754243" indent="-290093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2pPr>
            <a:lvl3pPr marL="1160374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3pPr>
            <a:lvl4pPr marL="1624523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4pPr>
            <a:lvl5pPr marL="2088672" indent="-232075" eaLnBrk="0" hangingPunct="0"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9pPr>
          </a:lstStyle>
          <a:p>
            <a:pPr eaLnBrk="1" hangingPunct="1"/>
            <a:fld id="{FA58B54E-8083-4509-B132-E681DE1D71C1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2FB883E-1CD9-4965-ADAA-5C2F32F9CB0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3CEB7-DF3C-4899-8EB5-7EC3606B3E4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B883E-1CD9-4965-ADAA-5C2F32F9CB0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CEB7-DF3C-4899-8EB5-7EC3606B3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2FB883E-1CD9-4965-ADAA-5C2F32F9CB0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D53CEB7-DF3C-4899-8EB5-7EC3606B3E4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B883E-1CD9-4965-ADAA-5C2F32F9CB0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53CEB7-DF3C-4899-8EB5-7EC3606B3E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B883E-1CD9-4965-ADAA-5C2F32F9CB0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D53CEB7-DF3C-4899-8EB5-7EC3606B3E4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FB883E-1CD9-4965-ADAA-5C2F32F9CB0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53CEB7-DF3C-4899-8EB5-7EC3606B3E4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FB883E-1CD9-4965-ADAA-5C2F32F9CB0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53CEB7-DF3C-4899-8EB5-7EC3606B3E4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B883E-1CD9-4965-ADAA-5C2F32F9CB0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53CEB7-DF3C-4899-8EB5-7EC3606B3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B883E-1CD9-4965-ADAA-5C2F32F9CB0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3CEB7-DF3C-4899-8EB5-7EC3606B3E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B883E-1CD9-4965-ADAA-5C2F32F9CB0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53CEB7-DF3C-4899-8EB5-7EC3606B3E4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2FB883E-1CD9-4965-ADAA-5C2F32F9CB0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D53CEB7-DF3C-4899-8EB5-7EC3606B3E4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FB883E-1CD9-4965-ADAA-5C2F32F9CB0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53CEB7-DF3C-4899-8EB5-7EC3606B3E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1524000"/>
            <a:ext cx="5410200" cy="3352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5400" dirty="0" smtClean="0">
                <a:solidFill>
                  <a:srgbClr val="B91109"/>
                </a:solidFill>
                <a:latin typeface="Algerian" pitchFamily="82" charset="0"/>
                <a:cs typeface="Arial" charset="0"/>
                <a:sym typeface="Arial" charset="0"/>
              </a:rPr>
              <a:t/>
            </a:r>
            <a:br>
              <a:rPr lang="en-US" sz="5400" dirty="0" smtClean="0">
                <a:solidFill>
                  <a:srgbClr val="B91109"/>
                </a:solidFill>
                <a:latin typeface="Algerian" pitchFamily="82" charset="0"/>
                <a:cs typeface="Arial" charset="0"/>
                <a:sym typeface="Arial" charset="0"/>
              </a:rPr>
            </a:br>
            <a:r>
              <a:rPr lang="en-US" sz="5400" dirty="0" smtClean="0">
                <a:solidFill>
                  <a:srgbClr val="B91109"/>
                </a:solidFill>
                <a:latin typeface="Algerian" pitchFamily="82" charset="0"/>
                <a:cs typeface="Arial" charset="0"/>
                <a:sym typeface="Arial" charset="0"/>
              </a:rPr>
              <a:t>The Financial  Sector</a:t>
            </a:r>
            <a:br>
              <a:rPr lang="en-US" sz="5400" dirty="0" smtClean="0">
                <a:solidFill>
                  <a:srgbClr val="B91109"/>
                </a:solidFill>
                <a:latin typeface="Algerian" pitchFamily="82" charset="0"/>
                <a:cs typeface="Arial" charset="0"/>
                <a:sym typeface="Arial" charset="0"/>
              </a:rPr>
            </a:br>
            <a:r>
              <a:rPr lang="en-US" sz="5400" dirty="0" smtClean="0">
                <a:solidFill>
                  <a:srgbClr val="B91109"/>
                </a:solidFill>
                <a:latin typeface="Algerian" pitchFamily="82" charset="0"/>
                <a:cs typeface="Arial" charset="0"/>
                <a:sym typeface="Arial" charset="0"/>
              </a:rPr>
              <a:t>Modules 22-29</a:t>
            </a:r>
            <a:r>
              <a:rPr lang="en-US" sz="5400" dirty="0" smtClean="0">
                <a:solidFill>
                  <a:srgbClr val="B91109"/>
                </a:solidFill>
                <a:latin typeface="Algerian" pitchFamily="82" charset="0"/>
                <a:sym typeface="Arial" charset="0"/>
              </a:rPr>
              <a:t/>
            </a:r>
            <a:br>
              <a:rPr lang="en-US" sz="5400" dirty="0" smtClean="0">
                <a:solidFill>
                  <a:srgbClr val="B91109"/>
                </a:solidFill>
                <a:latin typeface="Algerian" pitchFamily="82" charset="0"/>
                <a:sym typeface="Arial" charset="0"/>
              </a:rPr>
            </a:br>
            <a:endParaRPr lang="en-US" sz="5400" dirty="0" smtClean="0">
              <a:solidFill>
                <a:srgbClr val="B91109"/>
              </a:solidFill>
              <a:latin typeface="Algerian" pitchFamily="82" charset="0"/>
              <a:sym typeface="Arial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349" y="5185321"/>
            <a:ext cx="9136186" cy="1520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ea typeface="ヒラギノ角ゴ ProN W6" charset="-128"/>
                <a:sym typeface="Thonburi Bold" charset="0"/>
              </a:rPr>
              <a:t>AP Macro</a:t>
            </a:r>
          </a:p>
          <a:p>
            <a:pPr marL="0" indent="0" algn="ctr">
              <a:buNone/>
            </a:pPr>
            <a:r>
              <a:rPr lang="en-US" sz="2400" dirty="0" smtClean="0">
                <a:ea typeface="ヒラギノ角ゴ ProN W6" charset="-128"/>
                <a:sym typeface="Thonburi Bold" charset="0"/>
              </a:rPr>
              <a:t>Nancy K. Ware Instructor</a:t>
            </a:r>
          </a:p>
          <a:p>
            <a:pPr marL="0" indent="0" algn="ctr">
              <a:buNone/>
            </a:pPr>
            <a:r>
              <a:rPr lang="en-US" sz="2400" dirty="0" smtClean="0">
                <a:ea typeface="ヒラギノ角ゴ ProN W6" charset="-128"/>
                <a:sym typeface="Thonburi Bold" charset="0"/>
              </a:rPr>
              <a:t>Gainesville High School</a:t>
            </a:r>
          </a:p>
          <a:p>
            <a:pPr marL="0" indent="0" algn="ctr">
              <a:buNone/>
            </a:pPr>
            <a:endParaRPr lang="en-US" sz="2400" dirty="0">
              <a:latin typeface="Thonburi Bold" charset="0"/>
              <a:ea typeface="ヒラギノ角ゴ ProN W6" charset="-128"/>
              <a:sym typeface="Thonburi Bold" charset="0"/>
            </a:endParaRPr>
          </a:p>
        </p:txBody>
      </p:sp>
      <p:pic>
        <p:nvPicPr>
          <p:cNvPr id="7177" name="Picture 11" descr="Z:\Ann Heath\AP Krugman\Power Points\High Res photos\M22 slid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39854"/>
            <a:ext cx="3685250" cy="316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1600200" y="228600"/>
            <a:ext cx="5791200" cy="9144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 smtClean="0">
              <a:solidFill>
                <a:srgbClr val="B91109"/>
              </a:solidFill>
              <a:latin typeface="Algerian" pitchFamily="82" charset="0"/>
              <a:cs typeface="Arial" charset="0"/>
              <a:sym typeface="Arial" charset="0"/>
            </a:endParaRPr>
          </a:p>
          <a:p>
            <a:pPr algn="ctr"/>
            <a:r>
              <a:rPr lang="en-US" sz="5400" dirty="0" smtClean="0">
                <a:solidFill>
                  <a:srgbClr val="B91109"/>
                </a:solidFill>
                <a:latin typeface="Algerian" pitchFamily="82" charset="0"/>
                <a:cs typeface="Arial" charset="0"/>
                <a:sym typeface="Arial" charset="0"/>
              </a:rPr>
              <a:t>Section 5</a:t>
            </a:r>
            <a:br>
              <a:rPr lang="en-US" sz="5400" dirty="0" smtClean="0">
                <a:solidFill>
                  <a:srgbClr val="B91109"/>
                </a:solidFill>
                <a:latin typeface="Algerian" pitchFamily="82" charset="0"/>
                <a:cs typeface="Arial" charset="0"/>
                <a:sym typeface="Arial" charset="0"/>
              </a:rPr>
            </a:br>
            <a:endParaRPr lang="en-US" sz="5400" dirty="0" smtClean="0">
              <a:solidFill>
                <a:srgbClr val="B91109"/>
              </a:solidFill>
              <a:latin typeface="Algerian" pitchFamily="82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3515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80367" y="20053"/>
            <a:ext cx="9063633" cy="112294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The Savings-Investment Spending 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Identity</a:t>
            </a:r>
            <a:b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</a:b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Terms &amp; Concepts to Know</a:t>
            </a:r>
            <a:endParaRPr lang="en-US" sz="3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  <a:sym typeface="Helvetic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16" y="1666375"/>
            <a:ext cx="4337384" cy="1600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Budget Surplus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9432" y="3380872"/>
            <a:ext cx="5207668" cy="1600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Budget Balance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216" y="5105400"/>
            <a:ext cx="4337384" cy="1600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National Savings v. Private Savings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1676400"/>
            <a:ext cx="4267200" cy="1600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Budget Deficit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5105400"/>
            <a:ext cx="4267200" cy="1600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Capital Inflow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527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80367" y="20053"/>
            <a:ext cx="9063633" cy="112294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The Savings-Investment Spending 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Identity</a:t>
            </a:r>
            <a:b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</a:b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Terms &amp; Concepts to Know</a:t>
            </a:r>
            <a:endParaRPr lang="en-US" sz="3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  <a:sym typeface="Helvetic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16" y="1666375"/>
            <a:ext cx="4337384" cy="1600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Budget Surplus: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Difference between tax revenue &amp; G spending where </a:t>
            </a:r>
            <a:r>
              <a:rPr lang="en-US" sz="2000" b="1" dirty="0" smtClean="0">
                <a:solidFill>
                  <a:srgbClr val="FF0000"/>
                </a:solidFill>
              </a:rPr>
              <a:t>revenue is more than spending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9432" y="3380872"/>
            <a:ext cx="5207668" cy="1600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Budget Balance: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difference between tax revenue &amp; G spending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216" y="5105400"/>
            <a:ext cx="4337384" cy="1600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National Savings: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Private savings + budget balance (total savings within an economy)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1676400"/>
            <a:ext cx="4267200" cy="1600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Budget Deficit: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Difference between tax revenue &amp; G spending where </a:t>
            </a:r>
            <a:r>
              <a:rPr lang="en-US" sz="2000" b="1" dirty="0" smtClean="0">
                <a:solidFill>
                  <a:srgbClr val="FF0000"/>
                </a:solidFill>
              </a:rPr>
              <a:t>spending is more than revenue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5105400"/>
            <a:ext cx="4267200" cy="1600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Capital Inflow: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net inflow of funds into a country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398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The Savings-Investment Spending Identity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</a:b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Terms &amp; Concepts to Know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7543800" cy="52578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dirty="0"/>
              <a:t>OK, what if the economy isn’t so </a:t>
            </a:r>
            <a:r>
              <a:rPr lang="en-US" sz="2000" dirty="0" smtClean="0"/>
              <a:t>simple.? Add </a:t>
            </a:r>
            <a:r>
              <a:rPr lang="en-US" sz="2000" dirty="0"/>
              <a:t>the government (public sector) to the private sector.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dirty="0"/>
              <a:t> 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000" dirty="0"/>
              <a:t>The government spends on goods and services </a:t>
            </a:r>
            <a:r>
              <a:rPr lang="en-US" sz="2000" b="1" u="sng" dirty="0"/>
              <a:t>(</a:t>
            </a:r>
            <a:r>
              <a:rPr lang="en-US" sz="2000" b="1" u="sng" dirty="0" smtClean="0"/>
              <a:t>G ___________) </a:t>
            </a:r>
            <a:r>
              <a:rPr lang="en-US" sz="2000" dirty="0"/>
              <a:t>and pays transfers to some.  The government collects </a:t>
            </a:r>
            <a:r>
              <a:rPr lang="en-US" sz="2000" b="1" u="sng" dirty="0" smtClean="0"/>
              <a:t>t______ </a:t>
            </a:r>
            <a:r>
              <a:rPr lang="en-US" sz="2000" dirty="0"/>
              <a:t>revenue to pay for these things.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000" dirty="0"/>
              <a:t>If the government budget is </a:t>
            </a:r>
            <a:r>
              <a:rPr lang="en-US" sz="2000" dirty="0" smtClean="0"/>
              <a:t>balanced:  </a:t>
            </a:r>
            <a:r>
              <a:rPr lang="en-US" sz="2000" b="1" u="sng" dirty="0" err="1" smtClean="0"/>
              <a:t>T_______r</a:t>
            </a:r>
            <a:r>
              <a:rPr lang="en-US" sz="2000" b="1" u="sng" dirty="0" smtClean="0"/>
              <a:t>________ </a:t>
            </a:r>
            <a:r>
              <a:rPr lang="en-US" sz="2000" dirty="0"/>
              <a:t>= </a:t>
            </a:r>
            <a:r>
              <a:rPr lang="en-US" sz="2000" b="1" u="sng" dirty="0" err="1" smtClean="0"/>
              <a:t>g____________s</a:t>
            </a:r>
            <a:r>
              <a:rPr lang="en-US" sz="2000" b="1" u="sng" dirty="0" smtClean="0"/>
              <a:t>___________ </a:t>
            </a:r>
            <a:r>
              <a:rPr lang="en-US" sz="2000" b="1" u="sng" dirty="0"/>
              <a:t>+ </a:t>
            </a:r>
            <a:r>
              <a:rPr lang="en-US" sz="2000" b="1" u="sng" dirty="0" smtClean="0"/>
              <a:t>t___________ p__________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000" dirty="0" smtClean="0"/>
              <a:t>Rearrange </a:t>
            </a:r>
            <a:r>
              <a:rPr lang="en-US" sz="2000" dirty="0"/>
              <a:t>this equation and call it </a:t>
            </a:r>
            <a:r>
              <a:rPr lang="en-US" sz="2000" b="1" u="sng" dirty="0" smtClean="0">
                <a:solidFill>
                  <a:srgbClr val="C00000"/>
                </a:solidFill>
              </a:rPr>
              <a:t>B_______B________ </a:t>
            </a:r>
            <a:r>
              <a:rPr lang="en-US" sz="2000" b="1" u="sng" dirty="0">
                <a:solidFill>
                  <a:srgbClr val="C00000"/>
                </a:solidFill>
              </a:rPr>
              <a:t>(</a:t>
            </a:r>
            <a:r>
              <a:rPr lang="en-US" sz="2000" b="1" u="sng" dirty="0" smtClean="0">
                <a:solidFill>
                  <a:srgbClr val="C00000"/>
                </a:solidFill>
              </a:rPr>
              <a:t>BB for short</a:t>
            </a:r>
            <a:r>
              <a:rPr lang="en-US" sz="2000" b="1" u="sng" dirty="0" smtClean="0"/>
              <a:t>)</a:t>
            </a:r>
            <a:endParaRPr lang="en-US" sz="2000" b="1" u="sng" dirty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000" dirty="0"/>
              <a:t>Budget Balance = </a:t>
            </a:r>
            <a:r>
              <a:rPr lang="en-US" sz="2000" b="1" u="sng" dirty="0" smtClean="0"/>
              <a:t>T______R________ </a:t>
            </a:r>
            <a:r>
              <a:rPr lang="en-US" sz="2000" b="1" u="sng" dirty="0"/>
              <a:t>– </a:t>
            </a:r>
            <a:r>
              <a:rPr lang="en-US" sz="2000" b="1" u="sng" dirty="0" smtClean="0"/>
              <a:t>G________– T__________</a:t>
            </a:r>
            <a:endParaRPr lang="en-US" sz="2000" b="1" u="sng" dirty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If  BB &gt;0, the government has a budget </a:t>
            </a:r>
            <a:r>
              <a:rPr lang="en-US" sz="2000" b="1" u="sng" dirty="0" smtClean="0">
                <a:solidFill>
                  <a:srgbClr val="C00000"/>
                </a:solidFill>
              </a:rPr>
              <a:t>s_________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and is actually saving money</a:t>
            </a:r>
            <a:r>
              <a:rPr lang="en-US" sz="2000" b="1" dirty="0" smtClean="0">
                <a:solidFill>
                  <a:srgbClr val="C00000"/>
                </a:solidFill>
              </a:rPr>
              <a:t>.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n-US" sz="2000" b="1" dirty="0">
              <a:solidFill>
                <a:srgbClr val="C00000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If BB&lt;0, the government has a budget </a:t>
            </a:r>
            <a:r>
              <a:rPr lang="en-US" sz="2000" b="1" u="sng" dirty="0" smtClean="0">
                <a:solidFill>
                  <a:srgbClr val="C00000"/>
                </a:solidFill>
              </a:rPr>
              <a:t>d_________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and is borrowing money (dissaving).</a:t>
            </a:r>
          </a:p>
          <a:p>
            <a:pPr marL="228600" indent="-2286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n-US" sz="1200" dirty="0"/>
          </a:p>
        </p:txBody>
      </p:sp>
      <p:pic>
        <p:nvPicPr>
          <p:cNvPr id="4098" name="Picture 2" descr="C:\Documents and Settings\nancy.ware\Local Settings\Temporary Internet Files\Content.IE5\YNEGG6Y7\MC9003361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57600"/>
            <a:ext cx="1538472" cy="14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The Savings-Investment Spending Identity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</a:b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Terms &amp; Concepts to Know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7239000" cy="52578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dirty="0"/>
              <a:t>OK, what if the economy isn’t so </a:t>
            </a:r>
            <a:r>
              <a:rPr lang="en-US" sz="2000" dirty="0" smtClean="0"/>
              <a:t>simple.? Add </a:t>
            </a:r>
            <a:r>
              <a:rPr lang="en-US" sz="2000" dirty="0"/>
              <a:t>the government (public sector) to the private sector.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dirty="0"/>
              <a:t> 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000" dirty="0"/>
              <a:t>The government spends on goods and services </a:t>
            </a:r>
            <a:r>
              <a:rPr lang="en-US" sz="2000" b="1" u="sng" dirty="0"/>
              <a:t>(</a:t>
            </a:r>
            <a:r>
              <a:rPr lang="en-US" sz="2000" b="1" u="sng" dirty="0" smtClean="0"/>
              <a:t>G spending) </a:t>
            </a:r>
            <a:r>
              <a:rPr lang="en-US" sz="2000" dirty="0"/>
              <a:t>and pays transfers to some.  The government collects </a:t>
            </a:r>
            <a:r>
              <a:rPr lang="en-US" sz="2000" b="1" u="sng" dirty="0"/>
              <a:t>tax </a:t>
            </a:r>
            <a:r>
              <a:rPr lang="en-US" sz="2000" dirty="0"/>
              <a:t>revenue to pay for these things.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000" dirty="0"/>
              <a:t>If the government budget is </a:t>
            </a:r>
            <a:r>
              <a:rPr lang="en-US" sz="2000" dirty="0" smtClean="0"/>
              <a:t>balanced:  </a:t>
            </a:r>
            <a:r>
              <a:rPr lang="en-US" sz="2000" b="1" u="sng" dirty="0" smtClean="0"/>
              <a:t>Tax </a:t>
            </a:r>
            <a:r>
              <a:rPr lang="en-US" sz="2000" b="1" u="sng" dirty="0"/>
              <a:t>revenue </a:t>
            </a:r>
            <a:r>
              <a:rPr lang="en-US" sz="2000" dirty="0"/>
              <a:t>= </a:t>
            </a:r>
            <a:r>
              <a:rPr lang="en-US" sz="2000" b="1" u="sng" dirty="0"/>
              <a:t>government spending + transfer </a:t>
            </a:r>
            <a:r>
              <a:rPr lang="en-US" sz="2000" b="1" u="sng" dirty="0" smtClean="0"/>
              <a:t>payments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000" dirty="0" smtClean="0"/>
              <a:t>Rearrange </a:t>
            </a:r>
            <a:r>
              <a:rPr lang="en-US" sz="2000" dirty="0"/>
              <a:t>this equation and call it </a:t>
            </a:r>
            <a:r>
              <a:rPr lang="en-US" sz="2000" b="1" u="sng" dirty="0">
                <a:solidFill>
                  <a:srgbClr val="C00000"/>
                </a:solidFill>
              </a:rPr>
              <a:t>Budget Balance (BB</a:t>
            </a:r>
            <a:r>
              <a:rPr lang="en-US" sz="2000" b="1" u="sng" dirty="0"/>
              <a:t>)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000" dirty="0"/>
              <a:t>Budget Balance = </a:t>
            </a:r>
            <a:r>
              <a:rPr lang="en-US" sz="2000" b="1" u="sng" dirty="0"/>
              <a:t>Tax Revenue – G – transfers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If  BB &gt;0, the government has a budget </a:t>
            </a:r>
            <a:r>
              <a:rPr lang="en-US" sz="2000" b="1" u="sng" dirty="0">
                <a:solidFill>
                  <a:srgbClr val="C00000"/>
                </a:solidFill>
              </a:rPr>
              <a:t>surplus</a:t>
            </a:r>
            <a:r>
              <a:rPr lang="en-US" sz="2000" b="1" dirty="0">
                <a:solidFill>
                  <a:srgbClr val="C00000"/>
                </a:solidFill>
              </a:rPr>
              <a:t> and is actually saving money</a:t>
            </a:r>
            <a:r>
              <a:rPr lang="en-US" sz="2000" b="1" dirty="0" smtClean="0">
                <a:solidFill>
                  <a:srgbClr val="C00000"/>
                </a:solidFill>
              </a:rPr>
              <a:t>.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n-US" sz="2000" b="1" dirty="0">
              <a:solidFill>
                <a:srgbClr val="C00000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If BB&lt;0, the government has a budget </a:t>
            </a:r>
            <a:r>
              <a:rPr lang="en-US" sz="2000" b="1" u="sng" dirty="0">
                <a:solidFill>
                  <a:srgbClr val="C00000"/>
                </a:solidFill>
              </a:rPr>
              <a:t>deficit</a:t>
            </a:r>
            <a:r>
              <a:rPr lang="en-US" sz="2000" b="1" dirty="0">
                <a:solidFill>
                  <a:srgbClr val="C00000"/>
                </a:solidFill>
              </a:rPr>
              <a:t> and is borrowing money (dissaving).</a:t>
            </a:r>
          </a:p>
          <a:p>
            <a:pPr marL="228600" indent="-2286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n-US" sz="1200" dirty="0"/>
          </a:p>
        </p:txBody>
      </p:sp>
      <p:pic>
        <p:nvPicPr>
          <p:cNvPr id="4098" name="Picture 2" descr="C:\Documents and Settings\nancy.ware\Local Settings\Temporary Internet Files\Content.IE5\YNEGG6Y7\MC9003361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4343400"/>
            <a:ext cx="2106759" cy="197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9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The Savings-Investment Spending Identity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</a:b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Terms &amp; Concepts to Know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7772400" cy="51054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dirty="0"/>
              <a:t>N</a:t>
            </a:r>
            <a:r>
              <a:rPr lang="en-US" sz="2000" dirty="0" smtClean="0"/>
              <a:t>ow include public sector savings to the savings-investment identity.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S + BB: simply total national savings.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b="1" dirty="0" smtClean="0"/>
              <a:t>Savings + Budget Balance   =  Investment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</a:rPr>
              <a:t>If National Savings&gt;0 on the left side (a </a:t>
            </a:r>
            <a:r>
              <a:rPr lang="en-US" sz="2000" b="1" u="sng" dirty="0" smtClean="0">
                <a:solidFill>
                  <a:srgbClr val="C00000"/>
                </a:solidFill>
              </a:rPr>
              <a:t>s________)</a:t>
            </a:r>
            <a:r>
              <a:rPr lang="en-US" sz="2000" b="1" dirty="0" smtClean="0">
                <a:solidFill>
                  <a:srgbClr val="C00000"/>
                </a:solidFill>
              </a:rPr>
              <a:t>, Investment must increase on the right side.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</a:rPr>
              <a:t>If National Savings&lt;0 on the left side (a </a:t>
            </a:r>
            <a:r>
              <a:rPr lang="en-US" sz="2000" b="1" u="sng" dirty="0" smtClean="0">
                <a:solidFill>
                  <a:srgbClr val="C00000"/>
                </a:solidFill>
              </a:rPr>
              <a:t>d__________</a:t>
            </a:r>
            <a:r>
              <a:rPr lang="en-US" sz="2000" b="1" dirty="0" smtClean="0">
                <a:solidFill>
                  <a:srgbClr val="C00000"/>
                </a:solidFill>
              </a:rPr>
              <a:t>), Investment must decrease on the right side.  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n-US" sz="2000" dirty="0" smtClean="0"/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b="1" u="sng" dirty="0" smtClean="0"/>
              <a:t>Final level of complexity. Add the foreign sector.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/>
              <a:t>An American can save her money in the US or in another </a:t>
            </a:r>
            <a:r>
              <a:rPr lang="en-US" sz="2000" b="1" u="sng" dirty="0" smtClean="0"/>
              <a:t>n______.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/>
              <a:t>A foreign citizen can save his money in his home country, or in the ___</a:t>
            </a:r>
            <a:r>
              <a:rPr lang="en-US" sz="2000" b="1" u="sng" dirty="0" smtClean="0"/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/>
              <a:t>So the US receives inflows of funds—foreign </a:t>
            </a:r>
            <a:r>
              <a:rPr lang="en-US" sz="2000" b="1" u="sng" dirty="0" smtClean="0"/>
              <a:t>s_______</a:t>
            </a:r>
            <a:r>
              <a:rPr lang="en-US" sz="2000" dirty="0" smtClean="0"/>
              <a:t> that finance </a:t>
            </a:r>
            <a:r>
              <a:rPr lang="en-US" sz="2000" b="1" u="sng" dirty="0" err="1" smtClean="0"/>
              <a:t>i</a:t>
            </a:r>
            <a:r>
              <a:rPr lang="en-US" sz="2000" b="1" u="sng" dirty="0" smtClean="0"/>
              <a:t>_________</a:t>
            </a:r>
            <a:r>
              <a:rPr lang="en-US" sz="2000" dirty="0" smtClean="0"/>
              <a:t> spending in the US.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/>
              <a:t>The US also generates outflows of funds—domestic </a:t>
            </a:r>
            <a:r>
              <a:rPr lang="en-US" sz="2000" b="1" u="sng" dirty="0" err="1" smtClean="0"/>
              <a:t>s________</a:t>
            </a:r>
            <a:r>
              <a:rPr lang="en-US" sz="2000" dirty="0" err="1" smtClean="0"/>
              <a:t>that</a:t>
            </a:r>
            <a:r>
              <a:rPr lang="en-US" sz="2000" dirty="0" smtClean="0"/>
              <a:t> finance </a:t>
            </a:r>
            <a:r>
              <a:rPr lang="en-US" sz="2000" b="1" u="sng" dirty="0" err="1" smtClean="0"/>
              <a:t>i</a:t>
            </a:r>
            <a:r>
              <a:rPr lang="en-US" sz="2000" b="1" u="sng" dirty="0" smtClean="0"/>
              <a:t>__________ </a:t>
            </a:r>
            <a:r>
              <a:rPr lang="en-US" sz="2000" dirty="0" smtClean="0"/>
              <a:t>spending in another country.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1400" dirty="0"/>
          </a:p>
          <a:p>
            <a:endParaRPr lang="en-US" sz="1400" dirty="0"/>
          </a:p>
        </p:txBody>
      </p:sp>
      <p:pic>
        <p:nvPicPr>
          <p:cNvPr id="5122" name="Picture 2" descr="C:\Documents and Settings\nancy.ware\Local Settings\Temporary Internet Files\Content.IE5\ZTRX33X9\MC9003832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47800"/>
            <a:ext cx="1411502" cy="12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nancy.ware\Local Settings\Temporary Internet Files\Content.IE5\YNEGG6Y7\MC9003839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581400"/>
            <a:ext cx="1097369" cy="120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5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The Savings-Investment Spending Identity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</a:b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Terms &amp; Concepts to Know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7772400" cy="51054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dirty="0"/>
              <a:t>N</a:t>
            </a:r>
            <a:r>
              <a:rPr lang="en-US" sz="2000" dirty="0" smtClean="0"/>
              <a:t>ow include public sector savings to the savings-investment identity.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S + BB: simply total national savings.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dirty="0" smtClean="0"/>
              <a:t>Savings + Budget Balance   =  Investment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</a:rPr>
              <a:t>If </a:t>
            </a:r>
            <a:r>
              <a:rPr lang="en-US" sz="2000" b="1" dirty="0">
                <a:solidFill>
                  <a:srgbClr val="C00000"/>
                </a:solidFill>
              </a:rPr>
              <a:t>National </a:t>
            </a:r>
            <a:r>
              <a:rPr lang="en-US" sz="2000" b="1" dirty="0" smtClean="0">
                <a:solidFill>
                  <a:srgbClr val="C00000"/>
                </a:solidFill>
              </a:rPr>
              <a:t>Savings&gt;0 on the left side (a </a:t>
            </a:r>
            <a:r>
              <a:rPr lang="en-US" sz="2000" b="1" u="sng" dirty="0" smtClean="0">
                <a:solidFill>
                  <a:srgbClr val="C00000"/>
                </a:solidFill>
              </a:rPr>
              <a:t>surplus)</a:t>
            </a:r>
            <a:r>
              <a:rPr lang="en-US" sz="2000" b="1" dirty="0" smtClean="0">
                <a:solidFill>
                  <a:srgbClr val="C00000"/>
                </a:solidFill>
              </a:rPr>
              <a:t>, Investment must increase on the right side.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</a:rPr>
              <a:t>If </a:t>
            </a:r>
            <a:r>
              <a:rPr lang="en-US" sz="2000" b="1" dirty="0">
                <a:solidFill>
                  <a:srgbClr val="C00000"/>
                </a:solidFill>
              </a:rPr>
              <a:t>National </a:t>
            </a:r>
            <a:r>
              <a:rPr lang="en-US" sz="2000" b="1" dirty="0" smtClean="0">
                <a:solidFill>
                  <a:srgbClr val="C00000"/>
                </a:solidFill>
              </a:rPr>
              <a:t>Savings&gt;0 on the left side (a </a:t>
            </a:r>
            <a:r>
              <a:rPr lang="en-US" sz="2000" b="1" u="sng" dirty="0" smtClean="0">
                <a:solidFill>
                  <a:srgbClr val="C00000"/>
                </a:solidFill>
              </a:rPr>
              <a:t>deficit</a:t>
            </a:r>
            <a:r>
              <a:rPr lang="en-US" sz="2000" b="1" dirty="0" smtClean="0">
                <a:solidFill>
                  <a:srgbClr val="C00000"/>
                </a:solidFill>
              </a:rPr>
              <a:t>), Investment must decrease on the right side.  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n-US" sz="2000" dirty="0" smtClean="0"/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b="1" u="sng" dirty="0" smtClean="0"/>
              <a:t>Final level of complexity. Add the foreign sector.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/>
              <a:t>An American can save her money in the US or in another </a:t>
            </a:r>
            <a:r>
              <a:rPr lang="en-US" sz="2000" b="1" u="sng" dirty="0" smtClean="0"/>
              <a:t>nation.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/>
              <a:t>A foreign citizen can save his money in his home country, or in the </a:t>
            </a:r>
            <a:r>
              <a:rPr lang="en-US" sz="2000" b="1" u="sng" dirty="0" smtClean="0"/>
              <a:t>US.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/>
              <a:t>So the US receives inflows of funds—foreign </a:t>
            </a:r>
            <a:r>
              <a:rPr lang="en-US" sz="2000" b="1" u="sng" dirty="0" smtClean="0"/>
              <a:t>savings</a:t>
            </a:r>
            <a:r>
              <a:rPr lang="en-US" sz="2000" dirty="0" smtClean="0"/>
              <a:t> that finance </a:t>
            </a:r>
            <a:r>
              <a:rPr lang="en-US" sz="2000" b="1" u="sng" dirty="0" smtClean="0"/>
              <a:t>investment</a:t>
            </a:r>
            <a:r>
              <a:rPr lang="en-US" sz="2000" dirty="0" smtClean="0"/>
              <a:t> spending in the US.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/>
              <a:t>The US also generates outflows of funds—domestic </a:t>
            </a:r>
            <a:r>
              <a:rPr lang="en-US" sz="2000" b="1" u="sng" dirty="0" smtClean="0"/>
              <a:t>savings </a:t>
            </a:r>
            <a:r>
              <a:rPr lang="en-US" sz="2000" dirty="0" smtClean="0"/>
              <a:t>that finance </a:t>
            </a:r>
            <a:r>
              <a:rPr lang="en-US" sz="2000" b="1" u="sng" dirty="0" smtClean="0"/>
              <a:t>investment </a:t>
            </a:r>
            <a:r>
              <a:rPr lang="en-US" sz="2000" dirty="0" smtClean="0"/>
              <a:t>spending in another country.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1400" dirty="0"/>
          </a:p>
          <a:p>
            <a:endParaRPr lang="en-US" sz="1400" dirty="0"/>
          </a:p>
        </p:txBody>
      </p:sp>
      <p:pic>
        <p:nvPicPr>
          <p:cNvPr id="5122" name="Picture 2" descr="C:\Documents and Settings\nancy.ware\Local Settings\Temporary Internet Files\Content.IE5\ZTRX33X9\MC9003832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13" y="1385569"/>
            <a:ext cx="1535887" cy="13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nancy.ware\Local Settings\Temporary Internet Files\Content.IE5\YNEGG6Y7\MC9003839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25623"/>
            <a:ext cx="1496568" cy="163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3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The Savings-Investment Spending Identity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</a:b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Terms &amp; Concepts to Know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7543800" cy="5105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Capital </a:t>
            </a:r>
            <a:r>
              <a:rPr lang="en-US" sz="2400" b="1" dirty="0">
                <a:solidFill>
                  <a:srgbClr val="C00000"/>
                </a:solidFill>
              </a:rPr>
              <a:t>inflow into the US </a:t>
            </a:r>
            <a:r>
              <a:rPr lang="en-US" sz="2400" dirty="0" smtClean="0"/>
              <a:t>= total </a:t>
            </a:r>
            <a:r>
              <a:rPr lang="en-US" sz="2400" u="sng" dirty="0" err="1" smtClean="0"/>
              <a:t>i</a:t>
            </a:r>
            <a:r>
              <a:rPr lang="en-US" sz="2400" u="sng" dirty="0" smtClean="0"/>
              <a:t>_______</a:t>
            </a:r>
            <a:r>
              <a:rPr lang="en-US" sz="2400" dirty="0" smtClean="0"/>
              <a:t>of </a:t>
            </a:r>
            <a:r>
              <a:rPr lang="en-US" sz="2400" dirty="0"/>
              <a:t>foreign funds - total </a:t>
            </a:r>
            <a:r>
              <a:rPr lang="en-US" sz="2400" u="sng" dirty="0" err="1" smtClean="0"/>
              <a:t>o________</a:t>
            </a:r>
            <a:r>
              <a:rPr lang="en-US" sz="2400" dirty="0" err="1" smtClean="0"/>
              <a:t>of</a:t>
            </a:r>
            <a:r>
              <a:rPr lang="en-US" sz="2400" dirty="0" smtClean="0"/>
              <a:t> </a:t>
            </a:r>
            <a:r>
              <a:rPr lang="en-US" sz="2400" dirty="0"/>
              <a:t>domestic funds to other countries.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n-US" sz="2400" dirty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400" dirty="0"/>
              <a:t>Capital inflow (CI) can be </a:t>
            </a:r>
            <a:r>
              <a:rPr lang="en-US" sz="2400" u="sng" dirty="0" err="1" smtClean="0"/>
              <a:t>p_______</a:t>
            </a:r>
            <a:r>
              <a:rPr lang="en-US" sz="2400" dirty="0" err="1" smtClean="0"/>
              <a:t>or</a:t>
            </a:r>
            <a:r>
              <a:rPr lang="en-US" sz="2400" dirty="0" smtClean="0"/>
              <a:t> </a:t>
            </a:r>
            <a:r>
              <a:rPr lang="en-US" sz="2400" u="sng" dirty="0" smtClean="0"/>
              <a:t>n________</a:t>
            </a:r>
            <a:r>
              <a:rPr lang="en-US" sz="2400" dirty="0" smtClean="0"/>
              <a:t> </a:t>
            </a:r>
            <a:r>
              <a:rPr lang="en-US" sz="2400" dirty="0"/>
              <a:t>so it can increase or decrease the total funds available for </a:t>
            </a:r>
            <a:r>
              <a:rPr lang="en-US" sz="2400" u="sng" dirty="0" err="1" smtClean="0"/>
              <a:t>i</a:t>
            </a:r>
            <a:r>
              <a:rPr lang="en-US" sz="2400" u="sng" dirty="0" smtClean="0"/>
              <a:t>__________</a:t>
            </a:r>
            <a:r>
              <a:rPr lang="en-US" sz="2400" dirty="0" smtClean="0"/>
              <a:t> </a:t>
            </a:r>
            <a:r>
              <a:rPr lang="en-US" sz="2400" dirty="0"/>
              <a:t>in the US economy.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n-US" sz="2400" dirty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rgbClr val="002060"/>
                </a:solidFill>
              </a:rPr>
              <a:t>S_______ </a:t>
            </a:r>
            <a:r>
              <a:rPr lang="en-US" sz="2400" b="1" u="sng" dirty="0">
                <a:solidFill>
                  <a:srgbClr val="002060"/>
                </a:solidFill>
              </a:rPr>
              <a:t>+ </a:t>
            </a:r>
            <a:r>
              <a:rPr lang="en-US" sz="2400" b="1" u="sng" dirty="0" smtClean="0">
                <a:solidFill>
                  <a:srgbClr val="002060"/>
                </a:solidFill>
              </a:rPr>
              <a:t>B_________B________ </a:t>
            </a:r>
            <a:r>
              <a:rPr lang="en-US" sz="2400" b="1" u="sng" dirty="0">
                <a:solidFill>
                  <a:srgbClr val="002060"/>
                </a:solidFill>
              </a:rPr>
              <a:t>+ </a:t>
            </a:r>
            <a:r>
              <a:rPr lang="en-US" sz="2400" b="1" u="sng" dirty="0" smtClean="0">
                <a:solidFill>
                  <a:srgbClr val="002060"/>
                </a:solidFill>
              </a:rPr>
              <a:t>C________ I_________ </a:t>
            </a:r>
            <a:r>
              <a:rPr lang="en-US" sz="2400" b="1" u="sng" dirty="0">
                <a:solidFill>
                  <a:srgbClr val="002060"/>
                </a:solidFill>
              </a:rPr>
              <a:t>= </a:t>
            </a:r>
            <a:r>
              <a:rPr lang="en-US" sz="2400" b="1" u="sng" dirty="0" smtClean="0">
                <a:solidFill>
                  <a:srgbClr val="002060"/>
                </a:solidFill>
              </a:rPr>
              <a:t>Investment</a:t>
            </a:r>
            <a:endParaRPr lang="en-US" sz="2400" b="1" u="sng" dirty="0">
              <a:solidFill>
                <a:srgbClr val="002060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n-US" sz="2400" dirty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400" b="1" dirty="0"/>
              <a:t>If CI &gt; 0 on the left side (more foreign funds coming into the US, than US funds going out), </a:t>
            </a:r>
            <a:r>
              <a:rPr lang="en-US" sz="2400" b="1" dirty="0" smtClean="0">
                <a:solidFill>
                  <a:srgbClr val="C00000"/>
                </a:solidFill>
              </a:rPr>
              <a:t>Investment </a:t>
            </a:r>
            <a:r>
              <a:rPr lang="en-US" sz="2400" b="1" dirty="0">
                <a:solidFill>
                  <a:srgbClr val="C00000"/>
                </a:solidFill>
              </a:rPr>
              <a:t>must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i</a:t>
            </a:r>
            <a:r>
              <a:rPr lang="en-US" sz="2400" b="1" u="sng" dirty="0" smtClean="0">
                <a:solidFill>
                  <a:srgbClr val="C00000"/>
                </a:solidFill>
              </a:rPr>
              <a:t>__________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on the right side.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400" b="1" dirty="0"/>
              <a:t>If CI &lt; 0 on the left side (fewer foreign funds coming into the US, than US funds going out), </a:t>
            </a:r>
            <a:r>
              <a:rPr lang="en-US" sz="2400" b="1" dirty="0" smtClean="0">
                <a:solidFill>
                  <a:srgbClr val="C00000"/>
                </a:solidFill>
              </a:rPr>
              <a:t>Investment </a:t>
            </a:r>
            <a:r>
              <a:rPr lang="en-US" sz="2400" b="1" dirty="0">
                <a:solidFill>
                  <a:srgbClr val="C00000"/>
                </a:solidFill>
              </a:rPr>
              <a:t>must </a:t>
            </a:r>
            <a:r>
              <a:rPr lang="en-US" sz="2400" b="1" u="sng" dirty="0" smtClean="0">
                <a:solidFill>
                  <a:srgbClr val="C00000"/>
                </a:solidFill>
              </a:rPr>
              <a:t>d___________ </a:t>
            </a:r>
            <a:r>
              <a:rPr lang="en-US" sz="2400" b="1" dirty="0">
                <a:solidFill>
                  <a:srgbClr val="C00000"/>
                </a:solidFill>
              </a:rPr>
              <a:t>on the right side.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</p:txBody>
      </p:sp>
      <p:pic>
        <p:nvPicPr>
          <p:cNvPr id="6146" name="Picture 2" descr="C:\Documents and Settings\nancy.ware\Local Settings\Temporary Internet Files\Content.IE5\DCMAP5YS\MC90044131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3429000"/>
            <a:ext cx="191135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nancy.ware\Local Settings\Temporary Internet Files\Content.IE5\ZTRX33X9\MM910001076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466" y="1828800"/>
            <a:ext cx="1476375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The Savings-Investment Spending Identity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</a:b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Terms &amp; Concepts to Know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7543800" cy="5105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Capital </a:t>
            </a:r>
            <a:r>
              <a:rPr lang="en-US" sz="2400" b="1" dirty="0">
                <a:solidFill>
                  <a:srgbClr val="C00000"/>
                </a:solidFill>
              </a:rPr>
              <a:t>inflow into the US </a:t>
            </a:r>
            <a:r>
              <a:rPr lang="en-US" sz="2400" dirty="0" smtClean="0"/>
              <a:t>= total </a:t>
            </a:r>
            <a:r>
              <a:rPr lang="en-US" sz="2400" u="sng" dirty="0"/>
              <a:t>inflow</a:t>
            </a:r>
            <a:r>
              <a:rPr lang="en-US" sz="2400" dirty="0"/>
              <a:t> of foreign funds - total </a:t>
            </a:r>
            <a:r>
              <a:rPr lang="en-US" sz="2400" u="sng" dirty="0"/>
              <a:t>outflow</a:t>
            </a:r>
            <a:r>
              <a:rPr lang="en-US" sz="2400" dirty="0"/>
              <a:t> of domestic funds to other countries.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n-US" sz="2400" dirty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400" dirty="0"/>
              <a:t>Capital inflow (CI) can be </a:t>
            </a:r>
            <a:r>
              <a:rPr lang="en-US" sz="2400" u="sng" dirty="0"/>
              <a:t>positive</a:t>
            </a:r>
            <a:r>
              <a:rPr lang="en-US" sz="2400" dirty="0"/>
              <a:t> or </a:t>
            </a:r>
            <a:r>
              <a:rPr lang="en-US" sz="2400" u="sng" dirty="0"/>
              <a:t>negative</a:t>
            </a:r>
            <a:r>
              <a:rPr lang="en-US" sz="2400" dirty="0"/>
              <a:t> so it can increase or decrease the total funds available for </a:t>
            </a:r>
            <a:r>
              <a:rPr lang="en-US" sz="2400" u="sng" dirty="0"/>
              <a:t>investment</a:t>
            </a:r>
            <a:r>
              <a:rPr lang="en-US" sz="2400" dirty="0"/>
              <a:t> in the US economy.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n-US" sz="2400" dirty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rgbClr val="002060"/>
                </a:solidFill>
              </a:rPr>
              <a:t>Savings </a:t>
            </a:r>
            <a:r>
              <a:rPr lang="en-US" sz="2400" b="1" u="sng" dirty="0">
                <a:solidFill>
                  <a:srgbClr val="002060"/>
                </a:solidFill>
              </a:rPr>
              <a:t>+ </a:t>
            </a:r>
            <a:r>
              <a:rPr lang="en-US" sz="2400" b="1" u="sng" dirty="0" smtClean="0">
                <a:solidFill>
                  <a:srgbClr val="002060"/>
                </a:solidFill>
              </a:rPr>
              <a:t>Budget Balance </a:t>
            </a:r>
            <a:r>
              <a:rPr lang="en-US" sz="2400" b="1" u="sng" dirty="0">
                <a:solidFill>
                  <a:srgbClr val="002060"/>
                </a:solidFill>
              </a:rPr>
              <a:t>+ </a:t>
            </a:r>
            <a:r>
              <a:rPr lang="en-US" sz="2400" b="1" u="sng" dirty="0" smtClean="0">
                <a:solidFill>
                  <a:srgbClr val="002060"/>
                </a:solidFill>
              </a:rPr>
              <a:t>Capital Inflow </a:t>
            </a:r>
            <a:r>
              <a:rPr lang="en-US" sz="2400" b="1" u="sng" dirty="0">
                <a:solidFill>
                  <a:srgbClr val="002060"/>
                </a:solidFill>
              </a:rPr>
              <a:t>= </a:t>
            </a:r>
            <a:r>
              <a:rPr lang="en-US" sz="2400" b="1" u="sng" dirty="0" smtClean="0">
                <a:solidFill>
                  <a:srgbClr val="002060"/>
                </a:solidFill>
              </a:rPr>
              <a:t>Investment</a:t>
            </a:r>
            <a:endParaRPr lang="en-US" sz="2400" b="1" u="sng" dirty="0">
              <a:solidFill>
                <a:srgbClr val="002060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n-US" sz="2400" dirty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If CI &gt; 0 on the left side (more foreign funds coming into the US, than US funds going out), </a:t>
            </a:r>
            <a:r>
              <a:rPr lang="en-US" sz="2400" b="1" dirty="0" smtClean="0">
                <a:solidFill>
                  <a:srgbClr val="C00000"/>
                </a:solidFill>
              </a:rPr>
              <a:t>Investment </a:t>
            </a:r>
            <a:r>
              <a:rPr lang="en-US" sz="2400" b="1" dirty="0">
                <a:solidFill>
                  <a:srgbClr val="C00000"/>
                </a:solidFill>
              </a:rPr>
              <a:t>must </a:t>
            </a:r>
            <a:r>
              <a:rPr lang="en-US" sz="2400" b="1" u="sng" dirty="0">
                <a:solidFill>
                  <a:srgbClr val="C00000"/>
                </a:solidFill>
              </a:rPr>
              <a:t>increase</a:t>
            </a:r>
            <a:r>
              <a:rPr lang="en-US" sz="2400" b="1" dirty="0">
                <a:solidFill>
                  <a:srgbClr val="C00000"/>
                </a:solidFill>
              </a:rPr>
              <a:t> on the right side.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If CI &lt; 0 on the left side (fewer foreign funds coming into the US, than US funds going out), </a:t>
            </a:r>
            <a:r>
              <a:rPr lang="en-US" sz="2400" b="1" dirty="0" smtClean="0">
                <a:solidFill>
                  <a:srgbClr val="C00000"/>
                </a:solidFill>
              </a:rPr>
              <a:t>Investment </a:t>
            </a:r>
            <a:r>
              <a:rPr lang="en-US" sz="2400" b="1" dirty="0">
                <a:solidFill>
                  <a:srgbClr val="C00000"/>
                </a:solidFill>
              </a:rPr>
              <a:t>must </a:t>
            </a:r>
            <a:r>
              <a:rPr lang="en-US" sz="2400" b="1" u="sng" dirty="0">
                <a:solidFill>
                  <a:srgbClr val="C00000"/>
                </a:solidFill>
              </a:rPr>
              <a:t>decrease </a:t>
            </a:r>
            <a:r>
              <a:rPr lang="en-US" sz="2400" b="1" dirty="0">
                <a:solidFill>
                  <a:srgbClr val="C00000"/>
                </a:solidFill>
              </a:rPr>
              <a:t>on the right side.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</p:txBody>
      </p:sp>
      <p:pic>
        <p:nvPicPr>
          <p:cNvPr id="6146" name="Picture 2" descr="C:\Documents and Settings\nancy.ware\Local Settings\Temporary Internet Files\Content.IE5\DCMAP5YS\MC90044131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3429000"/>
            <a:ext cx="191135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nancy.ware\Local Settings\Temporary Internet Files\Content.IE5\ZTRX33X9\MM910001076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466" y="1828800"/>
            <a:ext cx="1476375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2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197570" y="1607344"/>
            <a:ext cx="6127030" cy="521493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Financial </a:t>
            </a:r>
            <a:r>
              <a:rPr lang="en-US" dirty="0"/>
              <a:t>markets are where households invest their current savings and their accumulated savings, or </a:t>
            </a:r>
            <a:r>
              <a:rPr lang="en-US" b="1" dirty="0"/>
              <a:t>wealth,</a:t>
            </a:r>
            <a:r>
              <a:rPr lang="en-US" dirty="0"/>
              <a:t> by purchasing </a:t>
            </a:r>
            <a:r>
              <a:rPr lang="en-US" i="1" dirty="0"/>
              <a:t>financial assets.</a:t>
            </a:r>
            <a:r>
              <a:rPr lang="en-US" dirty="0"/>
              <a:t> 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A </a:t>
            </a:r>
            <a:r>
              <a:rPr lang="en-US" b="1" dirty="0"/>
              <a:t>financial asset</a:t>
            </a:r>
            <a:r>
              <a:rPr lang="en-US" dirty="0"/>
              <a:t> is a paper claim </a:t>
            </a:r>
            <a:r>
              <a:rPr lang="en-US" dirty="0" smtClean="0"/>
              <a:t>that…… 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j-lt"/>
                <a:cs typeface="Helvetica" charset="0"/>
                <a:sym typeface="Helvetica" charset="0"/>
              </a:rPr>
              <a:t>W____________ example: _________</a:t>
            </a:r>
            <a:endParaRPr lang="en-US" dirty="0">
              <a:latin typeface="+mj-lt"/>
              <a:sym typeface="Helvetic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  <a:cs typeface="Helvetica" charset="0"/>
                <a:sym typeface="Helvetica" charset="0"/>
              </a:rPr>
              <a:t>F_______________Asset</a:t>
            </a:r>
            <a:r>
              <a:rPr lang="en-US" dirty="0" smtClean="0">
                <a:latin typeface="+mj-lt"/>
                <a:cs typeface="Helvetica" charset="0"/>
                <a:sym typeface="Helvetica" charset="0"/>
              </a:rPr>
              <a:t> example:___________</a:t>
            </a:r>
            <a:endParaRPr lang="en-US" dirty="0">
              <a:latin typeface="+mj-lt"/>
              <a:sym typeface="Helvetic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  <a:cs typeface="Helvetica" charset="0"/>
                <a:sym typeface="Helvetica" charset="0"/>
              </a:rPr>
              <a:t>P_______________Asset</a:t>
            </a:r>
            <a:r>
              <a:rPr lang="en-US" dirty="0" smtClean="0">
                <a:latin typeface="+mj-lt"/>
                <a:cs typeface="Helvetica" charset="0"/>
                <a:sym typeface="Helvetica" charset="0"/>
              </a:rPr>
              <a:t> example:___________</a:t>
            </a:r>
            <a:endParaRPr lang="en-US" dirty="0">
              <a:latin typeface="+mj-lt"/>
              <a:sym typeface="Helvetic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j-lt"/>
                <a:cs typeface="Helvetica" charset="0"/>
                <a:sym typeface="Helvetica" charset="0"/>
              </a:rPr>
              <a:t>L________________ example:______________</a:t>
            </a:r>
            <a:endParaRPr lang="en-US" dirty="0">
              <a:latin typeface="+mj-lt"/>
              <a:cs typeface="Helvetica" charset="0"/>
              <a:sym typeface="Helvetica" charset="0"/>
            </a:endParaRPr>
          </a:p>
          <a:p>
            <a:pPr>
              <a:spcBef>
                <a:spcPct val="0"/>
              </a:spcBef>
            </a:pPr>
            <a:endParaRPr 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dirty="0"/>
              <a:t> 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What is the </a:t>
            </a:r>
            <a:r>
              <a:rPr lang="en-US" dirty="0"/>
              <a:t>role the financial system plays in exchanging the assets from the seller to the </a:t>
            </a:r>
            <a:r>
              <a:rPr lang="en-US" dirty="0" smtClean="0"/>
              <a:t>buyer?</a:t>
            </a: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 marL="309180" indent="-309180">
              <a:buFont typeface="Helvetica" charset="0"/>
              <a:buChar char="•"/>
            </a:pPr>
            <a:endParaRPr lang="en-US" sz="2500" dirty="0">
              <a:latin typeface="Helvetica" charset="0"/>
              <a:sym typeface="Helvetica" charset="0"/>
            </a:endParaRPr>
          </a:p>
        </p:txBody>
      </p:sp>
      <p:pic>
        <p:nvPicPr>
          <p:cNvPr id="12293" name="Picture 7" descr="P:\Worth text &amp; supps\KrugmanAP2e\AP Macro - after job files\JPEGS\JPEG_72dpi\Module_22\Krugman_AP_22UN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2594032" cy="163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58914"/>
            <a:ext cx="8813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Four Types of Financial Assets</a:t>
            </a:r>
            <a:endParaRPr lang="en-US" sz="4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60612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197570" y="1607344"/>
            <a:ext cx="6127030" cy="521493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Financial </a:t>
            </a:r>
            <a:r>
              <a:rPr lang="en-US" dirty="0"/>
              <a:t>markets are where households invest their current savings and their accumulated savings, or </a:t>
            </a:r>
            <a:r>
              <a:rPr lang="en-US" b="1" dirty="0"/>
              <a:t>wealth,</a:t>
            </a:r>
            <a:r>
              <a:rPr lang="en-US" dirty="0"/>
              <a:t> by purchasing </a:t>
            </a:r>
            <a:r>
              <a:rPr lang="en-US" i="1" dirty="0"/>
              <a:t>financial assets.</a:t>
            </a:r>
            <a:r>
              <a:rPr lang="en-US" dirty="0"/>
              <a:t> 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A </a:t>
            </a:r>
            <a:r>
              <a:rPr lang="en-US" b="1" dirty="0"/>
              <a:t>financial asset</a:t>
            </a:r>
            <a:r>
              <a:rPr lang="en-US" dirty="0"/>
              <a:t> is a paper claim that entitles the buyer to future income from the seller.  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  <a:cs typeface="Helvetica" charset="0"/>
                <a:sym typeface="Helvetica" charset="0"/>
              </a:rPr>
              <a:t>Wealth</a:t>
            </a:r>
            <a:endParaRPr lang="en-US" dirty="0">
              <a:latin typeface="+mj-lt"/>
              <a:sym typeface="Helvetic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  <a:cs typeface="Helvetica" charset="0"/>
                <a:sym typeface="Helvetica" charset="0"/>
              </a:rPr>
              <a:t>Financial Asset</a:t>
            </a:r>
            <a:endParaRPr lang="en-US" dirty="0">
              <a:latin typeface="+mj-lt"/>
              <a:sym typeface="Helvetic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  <a:cs typeface="Helvetica" charset="0"/>
                <a:sym typeface="Helvetica" charset="0"/>
              </a:rPr>
              <a:t>Physical Asset</a:t>
            </a:r>
            <a:endParaRPr lang="en-US" dirty="0">
              <a:latin typeface="+mj-lt"/>
              <a:sym typeface="Helvetic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  <a:cs typeface="Helvetica" charset="0"/>
                <a:sym typeface="Helvetica" charset="0"/>
              </a:rPr>
              <a:t>Liability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dirty="0"/>
              <a:t> 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What is the </a:t>
            </a:r>
            <a:r>
              <a:rPr lang="en-US" dirty="0"/>
              <a:t>role the financial system plays in exchanging the assets from the seller to the </a:t>
            </a:r>
            <a:r>
              <a:rPr lang="en-US" dirty="0" smtClean="0"/>
              <a:t>buyer?</a:t>
            </a: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 marL="309180" indent="-309180">
              <a:buFont typeface="Helvetica" charset="0"/>
              <a:buChar char="•"/>
            </a:pPr>
            <a:endParaRPr lang="en-US" sz="2500" dirty="0">
              <a:latin typeface="Helvetica" charset="0"/>
              <a:sym typeface="Helvetica" charset="0"/>
            </a:endParaRPr>
          </a:p>
        </p:txBody>
      </p:sp>
      <p:pic>
        <p:nvPicPr>
          <p:cNvPr id="12293" name="Picture 7" descr="P:\Worth text &amp; supps\KrugmanAP2e\AP Macro - after job files\JPEGS\JPEG_72dpi\Module_22\Krugman_AP_22UN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2594032" cy="163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58914"/>
            <a:ext cx="8813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Four Types of Financial Assets</a:t>
            </a:r>
            <a:endParaRPr lang="en-US" sz="4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8315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0"/>
            <a:ext cx="7195095" cy="4006974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>
                <a:solidFill>
                  <a:srgbClr val="B91109"/>
                </a:solidFill>
                <a:latin typeface="Algerian" pitchFamily="82" charset="0"/>
                <a:cs typeface="Arial" charset="0"/>
                <a:sym typeface="Arial" charset="0"/>
              </a:rPr>
              <a:t>Module 22</a:t>
            </a:r>
            <a:r>
              <a:rPr lang="en-US" dirty="0" smtClean="0">
                <a:solidFill>
                  <a:srgbClr val="B91109"/>
                </a:solidFill>
                <a:latin typeface="Algerian" pitchFamily="82" charset="0"/>
                <a:sym typeface="Arial" charset="0"/>
              </a:rPr>
              <a:t/>
            </a:r>
            <a:br>
              <a:rPr lang="en-US" dirty="0" smtClean="0">
                <a:solidFill>
                  <a:srgbClr val="B91109"/>
                </a:solidFill>
                <a:latin typeface="Algerian" pitchFamily="82" charset="0"/>
                <a:sym typeface="Arial" charset="0"/>
              </a:rPr>
            </a:br>
            <a:r>
              <a:rPr lang="en-US" dirty="0" smtClean="0">
                <a:solidFill>
                  <a:srgbClr val="B91109"/>
                </a:solidFill>
                <a:latin typeface="Algerian" pitchFamily="82" charset="0"/>
                <a:cs typeface="Arial" charset="0"/>
                <a:sym typeface="Arial" charset="0"/>
              </a:rPr>
              <a:t>Saving,</a:t>
            </a:r>
            <a:r>
              <a:rPr lang="en-US" dirty="0" smtClean="0">
                <a:solidFill>
                  <a:srgbClr val="B91109"/>
                </a:solidFill>
                <a:latin typeface="Algerian" pitchFamily="82" charset="0"/>
                <a:sym typeface="Arial" charset="0"/>
              </a:rPr>
              <a:t/>
            </a:r>
            <a:br>
              <a:rPr lang="en-US" dirty="0" smtClean="0">
                <a:solidFill>
                  <a:srgbClr val="B91109"/>
                </a:solidFill>
                <a:latin typeface="Algerian" pitchFamily="82" charset="0"/>
                <a:sym typeface="Arial" charset="0"/>
              </a:rPr>
            </a:br>
            <a:r>
              <a:rPr lang="en-US" dirty="0" smtClean="0">
                <a:solidFill>
                  <a:srgbClr val="B91109"/>
                </a:solidFill>
                <a:latin typeface="Algerian" pitchFamily="82" charset="0"/>
                <a:cs typeface="Arial" charset="0"/>
                <a:sym typeface="Arial" charset="0"/>
              </a:rPr>
              <a:t>Investment, and</a:t>
            </a:r>
            <a:r>
              <a:rPr lang="en-US" dirty="0" smtClean="0">
                <a:solidFill>
                  <a:srgbClr val="B91109"/>
                </a:solidFill>
                <a:latin typeface="Algerian" pitchFamily="82" charset="0"/>
                <a:sym typeface="Arial" charset="0"/>
              </a:rPr>
              <a:t/>
            </a:r>
            <a:br>
              <a:rPr lang="en-US" dirty="0" smtClean="0">
                <a:solidFill>
                  <a:srgbClr val="B91109"/>
                </a:solidFill>
                <a:latin typeface="Algerian" pitchFamily="82" charset="0"/>
                <a:sym typeface="Arial" charset="0"/>
              </a:rPr>
            </a:br>
            <a:r>
              <a:rPr lang="en-US" dirty="0" smtClean="0">
                <a:solidFill>
                  <a:srgbClr val="B91109"/>
                </a:solidFill>
                <a:latin typeface="Algerian" pitchFamily="82" charset="0"/>
                <a:cs typeface="Arial" charset="0"/>
                <a:sym typeface="Arial" charset="0"/>
              </a:rPr>
              <a:t>the Financial System</a:t>
            </a:r>
            <a:r>
              <a:rPr lang="en-US" dirty="0" smtClean="0">
                <a:solidFill>
                  <a:srgbClr val="B91109"/>
                </a:solidFill>
                <a:latin typeface="Algerian" pitchFamily="82" charset="0"/>
                <a:sym typeface="Arial" charset="0"/>
              </a:rPr>
              <a:t/>
            </a:r>
            <a:br>
              <a:rPr lang="en-US" dirty="0" smtClean="0">
                <a:solidFill>
                  <a:srgbClr val="B91109"/>
                </a:solidFill>
                <a:latin typeface="Algerian" pitchFamily="82" charset="0"/>
                <a:sym typeface="Arial" charset="0"/>
              </a:rPr>
            </a:br>
            <a:r>
              <a:rPr lang="en-US" dirty="0" smtClean="0">
                <a:solidFill>
                  <a:srgbClr val="B91109"/>
                </a:solidFill>
                <a:latin typeface="Algerian" pitchFamily="82" charset="0"/>
                <a:sym typeface="Arial" charset="0"/>
              </a:rPr>
              <a:t/>
            </a:r>
            <a:br>
              <a:rPr lang="en-US" dirty="0" smtClean="0">
                <a:solidFill>
                  <a:srgbClr val="B91109"/>
                </a:solidFill>
                <a:latin typeface="Algerian" pitchFamily="82" charset="0"/>
                <a:sym typeface="Arial" charset="0"/>
              </a:rPr>
            </a:br>
            <a:endParaRPr lang="en-US" dirty="0" smtClean="0">
              <a:solidFill>
                <a:srgbClr val="B91109"/>
              </a:solidFill>
              <a:latin typeface="Algerian" pitchFamily="82" charset="0"/>
              <a:sym typeface="Arial" charset="0"/>
            </a:endParaRPr>
          </a:p>
        </p:txBody>
      </p:sp>
      <p:pic>
        <p:nvPicPr>
          <p:cNvPr id="7177" name="Picture 11" descr="Z:\Ann Heath\AP Krugman\Power Points\High Res photos\M22 slid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897809" cy="334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0528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740569" y="228600"/>
            <a:ext cx="8251031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Three Tasks of a Financial System</a:t>
            </a:r>
            <a:endParaRPr lang="en-US" sz="3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  <a:sym typeface="Helvetica" charset="0"/>
            </a:endParaRPr>
          </a:p>
        </p:txBody>
      </p:sp>
      <p:sp>
        <p:nvSpPr>
          <p:cNvPr id="15365" name="Rectangle 5"/>
          <p:cNvSpPr>
            <a:spLocks/>
          </p:cNvSpPr>
          <p:nvPr/>
        </p:nvSpPr>
        <p:spPr bwMode="auto">
          <a:xfrm>
            <a:off x="-304800" y="1524000"/>
            <a:ext cx="8668941" cy="475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992962" indent="-457200">
              <a:spcBef>
                <a:spcPts val="2953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Reducing Transaction Costs</a:t>
            </a:r>
          </a:p>
          <a:p>
            <a:pPr marL="992962" indent="-457200">
              <a:spcBef>
                <a:spcPts val="2953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Reducing Risk</a:t>
            </a:r>
          </a:p>
          <a:p>
            <a:pPr marL="1635877" lvl="2" indent="-457200">
              <a:spcBef>
                <a:spcPts val="2953"/>
              </a:spcBef>
              <a:buClr>
                <a:srgbClr val="000000"/>
              </a:buClr>
              <a:buSzPct val="100000"/>
              <a:buFont typeface="+mj-lt"/>
              <a:buAutoNum type="alphaLcParenR"/>
            </a:pP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Financial Risk</a:t>
            </a:r>
          </a:p>
          <a:p>
            <a:pPr marL="1635877" lvl="2" indent="-457200">
              <a:spcBef>
                <a:spcPts val="2953"/>
              </a:spcBef>
              <a:buClr>
                <a:srgbClr val="000000"/>
              </a:buClr>
              <a:buSzPct val="100000"/>
              <a:buFont typeface="+mj-lt"/>
              <a:buAutoNum type="alphaLcParenR"/>
            </a:pP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Diversification</a:t>
            </a:r>
          </a:p>
          <a:p>
            <a:pPr marL="992962" indent="-457200">
              <a:spcBef>
                <a:spcPts val="2953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Providing Liquidity</a:t>
            </a:r>
          </a:p>
          <a:p>
            <a:pPr marL="1635877" lvl="2" indent="-457200">
              <a:spcBef>
                <a:spcPts val="2953"/>
              </a:spcBef>
              <a:buClr>
                <a:srgbClr val="000000"/>
              </a:buClr>
              <a:buSzPct val="100000"/>
              <a:buFont typeface="+mj-lt"/>
              <a:buAutoNum type="alphaLcParenR"/>
            </a:pP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Liquid</a:t>
            </a:r>
          </a:p>
          <a:p>
            <a:pPr marL="1635877" lvl="2" indent="-457200">
              <a:spcBef>
                <a:spcPts val="2953"/>
              </a:spcBef>
              <a:buClr>
                <a:srgbClr val="000000"/>
              </a:buClr>
              <a:buSzPct val="100000"/>
              <a:buFont typeface="+mj-lt"/>
              <a:buAutoNum type="alphaLcParenR"/>
            </a:pPr>
            <a:r>
              <a:rPr lang="en-US" sz="2300" dirty="0">
                <a:latin typeface="Helvetica" charset="0"/>
                <a:cs typeface="Helvetica" charset="0"/>
                <a:sym typeface="Helvetica" charset="0"/>
              </a:rPr>
              <a:t>Illiquid</a:t>
            </a:r>
          </a:p>
        </p:txBody>
      </p:sp>
    </p:spTree>
    <p:extLst>
      <p:ext uri="{BB962C8B-B14F-4D97-AF65-F5344CB8AC3E}">
        <p14:creationId xmlns:p14="http://schemas.microsoft.com/office/powerpoint/2010/main" val="24930947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2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Three Tasks of a Financial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System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1. Reducing Transactions Costs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7315200" cy="57150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/>
              <a:t>1.	</a:t>
            </a:r>
            <a:r>
              <a:rPr lang="en-US" sz="3200" b="1" dirty="0"/>
              <a:t>Reducing Transaction Costs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sz="3200" dirty="0" smtClean="0"/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Suppose </a:t>
            </a:r>
            <a:r>
              <a:rPr lang="en-US" sz="3200" dirty="0">
                <a:solidFill>
                  <a:srgbClr val="C00000"/>
                </a:solidFill>
              </a:rPr>
              <a:t>a consumer wanted to buy a loaf of bread, a pound of apples, and a dozen eggs.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>
                <a:solidFill>
                  <a:srgbClr val="C00000"/>
                </a:solidFill>
              </a:rPr>
              <a:t>One way to do this is to drive to the bakery, then drive to the orchard, and then drive to the farm.  </a:t>
            </a:r>
            <a:r>
              <a:rPr lang="en-US" sz="3200" dirty="0" smtClean="0">
                <a:solidFill>
                  <a:srgbClr val="C00000"/>
                </a:solidFill>
              </a:rPr>
              <a:t>(ugh!)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sz="3200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/>
              <a:t>It is surely more convenient, and less costly, to buy from a firm that specializes in providing these items: the supermarket.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/>
              <a:t> 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>
                <a:solidFill>
                  <a:srgbClr val="C00000"/>
                </a:solidFill>
              </a:rPr>
              <a:t>Suppose a firm wanted to borrow some money to build a factory. 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>
                <a:solidFill>
                  <a:srgbClr val="C00000"/>
                </a:solidFill>
              </a:rPr>
              <a:t>One way to borrow would be to go to Mr. </a:t>
            </a:r>
            <a:r>
              <a:rPr lang="en-US" sz="3200" dirty="0" smtClean="0">
                <a:solidFill>
                  <a:srgbClr val="C00000"/>
                </a:solidFill>
              </a:rPr>
              <a:t>Moss </a:t>
            </a:r>
            <a:r>
              <a:rPr lang="en-US" sz="3200" dirty="0">
                <a:solidFill>
                  <a:srgbClr val="C00000"/>
                </a:solidFill>
              </a:rPr>
              <a:t>for a loan, Ms. </a:t>
            </a:r>
            <a:r>
              <a:rPr lang="en-US" sz="3200" dirty="0" smtClean="0">
                <a:solidFill>
                  <a:srgbClr val="C00000"/>
                </a:solidFill>
              </a:rPr>
              <a:t>Arenas </a:t>
            </a:r>
            <a:r>
              <a:rPr lang="en-US" sz="3200" dirty="0">
                <a:solidFill>
                  <a:srgbClr val="C00000"/>
                </a:solidFill>
              </a:rPr>
              <a:t>for another loan, the </a:t>
            </a:r>
            <a:r>
              <a:rPr lang="en-US" sz="3200" dirty="0" smtClean="0">
                <a:solidFill>
                  <a:srgbClr val="C00000"/>
                </a:solidFill>
              </a:rPr>
              <a:t>Kelley </a:t>
            </a:r>
            <a:r>
              <a:rPr lang="en-US" sz="3200" dirty="0">
                <a:solidFill>
                  <a:srgbClr val="C00000"/>
                </a:solidFill>
              </a:rPr>
              <a:t>family for another…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>
                <a:solidFill>
                  <a:srgbClr val="C00000"/>
                </a:solidFill>
              </a:rPr>
              <a:t>Or the firm could find a firm that specializes in providing these funds: a bank.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/>
              <a:t> 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b="1" dirty="0"/>
              <a:t>The bank, and other financial services companies, is able to make it easier, and less costly, for firms to engage in financial transactions like borrowing to make investments.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b="1" dirty="0"/>
              <a:t> </a:t>
            </a:r>
          </a:p>
        </p:txBody>
      </p:sp>
      <p:pic>
        <p:nvPicPr>
          <p:cNvPr id="7170" name="Picture 2" descr="C:\Documents and Settings\nancy.ware\Local Settings\Temporary Internet Files\Content.IE5\44XD1UEE\MP90034203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011" y="2622563"/>
            <a:ext cx="1828800" cy="13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9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2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Three Tasks of a Financial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System: 2. Reducing Risk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7467600" cy="55626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80000"/>
              </a:lnSpc>
              <a:spcBef>
                <a:spcPct val="0"/>
              </a:spcBef>
              <a:buAutoNum type="arabicPeriod" startAt="2"/>
            </a:pPr>
            <a:r>
              <a:rPr lang="en-US" sz="3200" b="1" dirty="0" smtClean="0"/>
              <a:t>Reducing Risk</a:t>
            </a:r>
          </a:p>
          <a:p>
            <a:pPr marL="514350" indent="-514350">
              <a:lnSpc>
                <a:spcPct val="80000"/>
              </a:lnSpc>
              <a:spcBef>
                <a:spcPct val="0"/>
              </a:spcBef>
              <a:buAutoNum type="arabicPeriod" startAt="2"/>
            </a:pPr>
            <a:endParaRPr lang="en-US" sz="3200" b="1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/>
              <a:t>The future is uncertain so investments, like building a factory, have a </a:t>
            </a:r>
            <a:r>
              <a:rPr lang="en-US" sz="3200" b="1" dirty="0">
                <a:solidFill>
                  <a:srgbClr val="C00000"/>
                </a:solidFill>
              </a:rPr>
              <a:t>risk</a:t>
            </a:r>
            <a:r>
              <a:rPr lang="en-US" sz="3200" dirty="0"/>
              <a:t> that they will not be profitable.  </a:t>
            </a:r>
            <a:r>
              <a:rPr lang="en-US" sz="3200" b="1" dirty="0" smtClean="0">
                <a:solidFill>
                  <a:srgbClr val="C00000"/>
                </a:solidFill>
              </a:rPr>
              <a:t>(what is risk?)</a:t>
            </a:r>
            <a:endParaRPr lang="en-US" sz="3200" b="1" dirty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/>
              <a:t> 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/>
              <a:t>The owner of a firm may want to build the factory, but using his/her own money is risky </a:t>
            </a:r>
            <a:r>
              <a:rPr lang="en-US" sz="3200" dirty="0" smtClean="0"/>
              <a:t>because </a:t>
            </a:r>
            <a:r>
              <a:rPr lang="en-US" sz="3200" dirty="0"/>
              <a:t>the factory might not be profitable. </a:t>
            </a:r>
            <a:endParaRPr lang="en-US" sz="3200" dirty="0" smtClean="0"/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 smtClean="0"/>
              <a:t> </a:t>
            </a:r>
            <a:endParaRPr lang="en-US" sz="3200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/>
              <a:t>Or the owner could raise the money by selling shares of stock in the company. </a:t>
            </a:r>
            <a:endParaRPr lang="en-US" sz="3200" dirty="0" smtClean="0"/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 smtClean="0"/>
              <a:t> </a:t>
            </a:r>
            <a:endParaRPr lang="en-US" sz="3200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/>
              <a:t>When a person buys a share of stock in a company, it gives that person a </a:t>
            </a:r>
            <a:r>
              <a:rPr lang="en-US" sz="3200" b="1" dirty="0">
                <a:solidFill>
                  <a:srgbClr val="C00000"/>
                </a:solidFill>
              </a:rPr>
              <a:t>small stake in the ownership of the company.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/>
              <a:t>So the primary owner of the business can pay for the factory, but does not need to risk </a:t>
            </a:r>
            <a:r>
              <a:rPr lang="en-US" sz="3200" b="1" dirty="0">
                <a:solidFill>
                  <a:srgbClr val="C00000"/>
                </a:solidFill>
              </a:rPr>
              <a:t>his/her own money </a:t>
            </a:r>
            <a:r>
              <a:rPr lang="en-US" sz="3200" dirty="0"/>
              <a:t>if the factory should fail to generate profits.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/>
              <a:t> 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b="1" dirty="0">
                <a:solidFill>
                  <a:srgbClr val="C00000"/>
                </a:solidFill>
              </a:rPr>
              <a:t>Diversification: investing in several assets with unrelated, or independent, risks—allows a business owner to lower his/her total risk of loss. 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sz="3200" b="1" dirty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/>
              <a:t>The desire of individuals to reduce their total risk by engaging in diversification is why we have stocks and a stock market.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/>
              <a:t> 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sz="3200" dirty="0"/>
          </a:p>
          <a:p>
            <a:endParaRPr lang="en-US" dirty="0"/>
          </a:p>
        </p:txBody>
      </p:sp>
      <p:pic>
        <p:nvPicPr>
          <p:cNvPr id="8194" name="Picture 2" descr="C:\Documents and Settings\nancy.ware\Local Settings\Temporary Internet Files\Content.IE5\DCMAP5YS\MP9004010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676400"/>
            <a:ext cx="1522711" cy="22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1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2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Three Tasks of a Financial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System: 3. Providing Liquidity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7848600" cy="5562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3200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b="1" dirty="0"/>
              <a:t>3.	Providing Liquidity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/>
              <a:t> 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b="1" dirty="0">
                <a:solidFill>
                  <a:srgbClr val="C00000"/>
                </a:solidFill>
              </a:rPr>
              <a:t>Liquidity refers to the ease by which an asset can be converted to </a:t>
            </a:r>
            <a:r>
              <a:rPr lang="en-US" sz="3200" b="1" u="sng" dirty="0">
                <a:solidFill>
                  <a:srgbClr val="C00000"/>
                </a:solidFill>
              </a:rPr>
              <a:t>cash.</a:t>
            </a:r>
            <a:r>
              <a:rPr lang="en-US" sz="3200" b="1" dirty="0">
                <a:solidFill>
                  <a:srgbClr val="C00000"/>
                </a:solidFill>
              </a:rPr>
              <a:t>  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sz="3200" b="1" dirty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/>
              <a:t>V</a:t>
            </a:r>
            <a:r>
              <a:rPr lang="en-US" sz="3200" dirty="0" smtClean="0"/>
              <a:t>intage </a:t>
            </a:r>
            <a:r>
              <a:rPr lang="en-US" sz="3200" dirty="0"/>
              <a:t>Rolls </a:t>
            </a:r>
            <a:r>
              <a:rPr lang="en-US" sz="3200" dirty="0" smtClean="0"/>
              <a:t>Royce = </a:t>
            </a:r>
            <a:r>
              <a:rPr lang="en-US" sz="3200" dirty="0"/>
              <a:t>valuable </a:t>
            </a:r>
            <a:r>
              <a:rPr lang="en-US" sz="3200" dirty="0" smtClean="0"/>
              <a:t>asset = liquid? Why?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sz="3200" dirty="0" smtClean="0"/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sz="3200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/>
              <a:t>A savings </a:t>
            </a:r>
            <a:r>
              <a:rPr lang="en-US" sz="3200" dirty="0" smtClean="0"/>
              <a:t>account = valuable asset = liquid? Why?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sz="3200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/>
              <a:t> 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 smtClean="0"/>
              <a:t>A </a:t>
            </a:r>
            <a:r>
              <a:rPr lang="en-US" sz="3200" dirty="0"/>
              <a:t>firm needs </a:t>
            </a:r>
            <a:r>
              <a:rPr lang="en-US" sz="3200" dirty="0" smtClean="0"/>
              <a:t>$ &amp; uses their $ to </a:t>
            </a:r>
            <a:r>
              <a:rPr lang="en-US" sz="3200" dirty="0"/>
              <a:t>build a </a:t>
            </a:r>
            <a:r>
              <a:rPr lang="en-US" sz="3200" dirty="0" smtClean="0"/>
              <a:t>factory: that </a:t>
            </a:r>
            <a:r>
              <a:rPr lang="en-US" sz="3200" dirty="0"/>
              <a:t>investment </a:t>
            </a:r>
            <a:r>
              <a:rPr lang="en-US" sz="3200" dirty="0" smtClean="0"/>
              <a:t>will </a:t>
            </a:r>
            <a:r>
              <a:rPr lang="en-US" sz="3200" dirty="0"/>
              <a:t>not provide a stream of cash revenue for a </a:t>
            </a:r>
            <a:r>
              <a:rPr lang="en-US" sz="3200" b="1" dirty="0"/>
              <a:t>long time</a:t>
            </a:r>
            <a:r>
              <a:rPr lang="en-US" sz="3200" dirty="0"/>
              <a:t>.  </a:t>
            </a:r>
            <a:r>
              <a:rPr lang="en-US" sz="3200" dirty="0" smtClean="0"/>
              <a:t>When will the factory be profitable?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sz="3200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 smtClean="0"/>
              <a:t>When the </a:t>
            </a:r>
            <a:r>
              <a:rPr lang="en-US" sz="3200" dirty="0"/>
              <a:t>factory begins to produce goods that generate </a:t>
            </a:r>
            <a:r>
              <a:rPr lang="en-US" sz="3200" dirty="0" smtClean="0"/>
              <a:t>revenue…until then the business will need </a:t>
            </a:r>
            <a:r>
              <a:rPr lang="en-US" sz="3200" dirty="0"/>
              <a:t>liquidity (cash) to purchase raw materials, hire some workers and pay the electric bill</a:t>
            </a:r>
            <a:r>
              <a:rPr lang="en-US" sz="3200" dirty="0" smtClean="0"/>
              <a:t>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sz="3200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/>
              <a:t>The financial system can provide liquidity in a variety of ways: </a:t>
            </a:r>
            <a:endParaRPr lang="en-US" sz="3200" dirty="0" smtClean="0"/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200" dirty="0" smtClean="0"/>
              <a:t>by </a:t>
            </a:r>
            <a:r>
              <a:rPr lang="en-US" sz="3200" dirty="0"/>
              <a:t>issuing </a:t>
            </a:r>
            <a:r>
              <a:rPr lang="en-US" sz="3200" b="1" u="sng" dirty="0"/>
              <a:t>loans, bonds, or stocks.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sz="3200" dirty="0"/>
          </a:p>
          <a:p>
            <a:endParaRPr lang="en-US" dirty="0"/>
          </a:p>
        </p:txBody>
      </p:sp>
      <p:pic>
        <p:nvPicPr>
          <p:cNvPr id="2050" name="Picture 2" descr="D:\Art - JPEG\Section 5\Module_22\Krugman_AP_22UN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047" y="2005264"/>
            <a:ext cx="15011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5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-457200" y="76200"/>
            <a:ext cx="9063633" cy="100124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Types of Financial Assets</a:t>
            </a:r>
            <a:endParaRPr lang="en-US" sz="3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  <a:sym typeface="Helvetica" charset="0"/>
            </a:endParaRP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-228600" y="1295400"/>
            <a:ext cx="734020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992962" indent="-457200">
              <a:spcBef>
                <a:spcPts val="2953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500" dirty="0">
                <a:latin typeface="Helvetica" charset="0"/>
                <a:cs typeface="Helvetica" charset="0"/>
                <a:sym typeface="Helvetica" charset="0"/>
              </a:rPr>
              <a:t>Loans</a:t>
            </a:r>
          </a:p>
          <a:p>
            <a:pPr marL="992962" indent="-457200">
              <a:spcBef>
                <a:spcPts val="2953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500" dirty="0">
                <a:latin typeface="Helvetica" charset="0"/>
                <a:cs typeface="Helvetica" charset="0"/>
                <a:sym typeface="Helvetica" charset="0"/>
              </a:rPr>
              <a:t>Bonds</a:t>
            </a:r>
          </a:p>
          <a:p>
            <a:pPr marL="1450162" lvl="1" indent="-457200">
              <a:spcBef>
                <a:spcPts val="2953"/>
              </a:spcBef>
              <a:buClr>
                <a:srgbClr val="000000"/>
              </a:buClr>
              <a:buSzPct val="100000"/>
              <a:buFont typeface="+mj-lt"/>
              <a:buAutoNum type="alphaLcParenR"/>
            </a:pPr>
            <a:r>
              <a:rPr lang="en-US" sz="2500" dirty="0">
                <a:latin typeface="Helvetica" charset="0"/>
                <a:cs typeface="Helvetica" charset="0"/>
                <a:sym typeface="Helvetica" charset="0"/>
              </a:rPr>
              <a:t>Default</a:t>
            </a:r>
          </a:p>
          <a:p>
            <a:pPr marL="992962" indent="-457200">
              <a:spcBef>
                <a:spcPts val="2953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500" dirty="0">
                <a:latin typeface="Helvetica" charset="0"/>
                <a:cs typeface="Helvetica" charset="0"/>
                <a:sym typeface="Helvetica" charset="0"/>
              </a:rPr>
              <a:t>Loan-backed Securities (Collateralized Debt Obligation - CDO)</a:t>
            </a:r>
          </a:p>
          <a:p>
            <a:pPr marL="992962" indent="-457200">
              <a:spcBef>
                <a:spcPts val="2953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sz="2500" dirty="0">
                <a:latin typeface="Helvetica" charset="0"/>
                <a:cs typeface="Helvetica" charset="0"/>
                <a:sym typeface="Helvetica" charset="0"/>
              </a:rPr>
              <a:t>Stocks</a:t>
            </a:r>
          </a:p>
        </p:txBody>
      </p:sp>
      <p:pic>
        <p:nvPicPr>
          <p:cNvPr id="1026" name="Picture 2" descr="D:\Art - JPEG\Section 5\Module_22\Krugman_AP_22UN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603" y="114300"/>
            <a:ext cx="179625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6110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41761"/>
            <a:ext cx="8835033" cy="115364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Types of Financial Assets</a:t>
            </a:r>
            <a:endParaRPr lang="en-US" sz="3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  <a:sym typeface="Helvetica" charset="0"/>
            </a:endParaRP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-228600" y="1524000"/>
            <a:ext cx="734020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992962" indent="-457200">
              <a:spcBef>
                <a:spcPts val="2953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-US" sz="2500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5221" y="1752600"/>
            <a:ext cx="3733800" cy="2286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4343400"/>
            <a:ext cx="3733800" cy="2286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4299284"/>
            <a:ext cx="3733800" cy="2286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00600" y="1752600"/>
            <a:ext cx="3733800" cy="2286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6506" y="1752599"/>
            <a:ext cx="1477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5762">
              <a:spcBef>
                <a:spcPts val="2953"/>
              </a:spcBef>
              <a:buClr>
                <a:srgbClr val="000000"/>
              </a:buClr>
              <a:buSzPct val="100000"/>
            </a:pPr>
            <a:r>
              <a:rPr lang="en-US" sz="2400" b="1" dirty="0" smtClean="0">
                <a:cs typeface="Helvetica" charset="0"/>
                <a:sym typeface="Helvetica" charset="0"/>
              </a:rPr>
              <a:t>Loans</a:t>
            </a:r>
            <a:endParaRPr lang="en-US" sz="2400" b="1" dirty="0"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4936" y="1752600"/>
            <a:ext cx="1511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5762">
              <a:spcBef>
                <a:spcPts val="2953"/>
              </a:spcBef>
              <a:buClr>
                <a:srgbClr val="000000"/>
              </a:buClr>
              <a:buSzPct val="100000"/>
            </a:pPr>
            <a:r>
              <a:rPr lang="en-US" sz="2400" b="1" dirty="0" smtClean="0">
                <a:cs typeface="Helvetica" charset="0"/>
                <a:sym typeface="Helvetica" charset="0"/>
              </a:rPr>
              <a:t>Bonds</a:t>
            </a:r>
            <a:endParaRPr lang="en-US" sz="2400" b="1" dirty="0">
              <a:cs typeface="Helvetica" charset="0"/>
              <a:sym typeface="Helvetic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5220" y="4343399"/>
            <a:ext cx="1519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5762">
              <a:spcBef>
                <a:spcPts val="2953"/>
              </a:spcBef>
              <a:buClr>
                <a:srgbClr val="000000"/>
              </a:buClr>
              <a:buSzPct val="100000"/>
            </a:pPr>
            <a:r>
              <a:rPr lang="en-US" sz="2400" b="1" dirty="0" smtClean="0">
                <a:cs typeface="Helvetica" charset="0"/>
                <a:sym typeface="Helvetica" charset="0"/>
              </a:rPr>
              <a:t>Stocks</a:t>
            </a:r>
            <a:endParaRPr lang="en-US" sz="2400" b="1" dirty="0">
              <a:cs typeface="Helvetica" charset="0"/>
              <a:sym typeface="Helvetic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9446" y="4523873"/>
            <a:ext cx="3089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Loan-backed Securities</a:t>
            </a:r>
          </a:p>
        </p:txBody>
      </p:sp>
    </p:spTree>
    <p:extLst>
      <p:ext uri="{BB962C8B-B14F-4D97-AF65-F5344CB8AC3E}">
        <p14:creationId xmlns:p14="http://schemas.microsoft.com/office/powerpoint/2010/main" val="405587930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1761"/>
            <a:ext cx="9063633" cy="100124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Types of Financial Assets</a:t>
            </a:r>
            <a:endParaRPr lang="en-US" sz="3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  <a:sym typeface="Helvetica" charset="0"/>
            </a:endParaRP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7620" y="1600200"/>
            <a:ext cx="734020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1450162" lvl="1" indent="-457200">
              <a:spcBef>
                <a:spcPts val="2953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-US" sz="2500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" y="1600200"/>
            <a:ext cx="682752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1.	Loans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A loan is a lending agreement between an individual lender and an individual borrower.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 </a:t>
            </a:r>
          </a:p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2.  	Bonds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The seller of a bond promises to pay a fixed sum of interest each year and to repay the principal—the value stated on the face of the bond—to the owner of the bond on a particular date.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 </a:t>
            </a:r>
          </a:p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3.  	Loan-backed Securities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Loan-backed securities are assets created by pooling individual loans and selling shares in that pool (a process called securitization).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 </a:t>
            </a:r>
          </a:p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4.	Stocks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A stock is a share in the ownership of a company.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 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pic>
        <p:nvPicPr>
          <p:cNvPr id="3074" name="Picture 2" descr="D:\Art - JPEG\Section 5\Module_22\Krugman_AP_22UN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5029200"/>
            <a:ext cx="2064357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8245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41761"/>
            <a:ext cx="8835033" cy="115364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Financial </a:t>
            </a:r>
            <a:r>
              <a:rPr lang="en-U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Intermediaries Graphic Organizer</a:t>
            </a:r>
            <a:endParaRPr lang="en-US" sz="3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  <a:sym typeface="Helvetica" charset="0"/>
            </a:endParaRP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-228600" y="1524000"/>
            <a:ext cx="734020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992962" indent="-457200">
              <a:spcBef>
                <a:spcPts val="2953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endParaRPr lang="en-US" sz="2500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5221" y="1752600"/>
            <a:ext cx="3733800" cy="2286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4343400"/>
            <a:ext cx="3733800" cy="2286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4299284"/>
            <a:ext cx="3733800" cy="2286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00600" y="1752600"/>
            <a:ext cx="3733800" cy="2286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1828800"/>
            <a:ext cx="2123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5762">
              <a:spcBef>
                <a:spcPts val="2953"/>
              </a:spcBef>
              <a:buClr>
                <a:srgbClr val="000000"/>
              </a:buClr>
              <a:buSzPct val="100000"/>
            </a:pPr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Mutual Funds</a:t>
            </a:r>
            <a:endParaRPr lang="en-US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200" y="1752600"/>
            <a:ext cx="2264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5762">
              <a:spcBef>
                <a:spcPts val="2953"/>
              </a:spcBef>
              <a:buClr>
                <a:srgbClr val="000000"/>
              </a:buClr>
              <a:buSzPct val="100000"/>
            </a:pPr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Pension Funds</a:t>
            </a:r>
            <a:endParaRPr lang="en-US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34340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5762">
              <a:spcBef>
                <a:spcPts val="2953"/>
              </a:spcBef>
              <a:buClr>
                <a:srgbClr val="000000"/>
              </a:buClr>
              <a:buSzPct val="100000"/>
            </a:pPr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Life Insurance Companies</a:t>
            </a:r>
            <a:endParaRPr lang="en-US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4343400"/>
            <a:ext cx="1367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5762">
              <a:spcBef>
                <a:spcPts val="2953"/>
              </a:spcBef>
              <a:buClr>
                <a:srgbClr val="000000"/>
              </a:buClr>
              <a:buSzPct val="100000"/>
            </a:pPr>
            <a:r>
              <a:rPr lang="en-US" dirty="0" smtClean="0">
                <a:latin typeface="Helvetica" charset="0"/>
                <a:cs typeface="Helvetica" charset="0"/>
                <a:sym typeface="Helvetica" charset="0"/>
              </a:rPr>
              <a:t>Banks</a:t>
            </a:r>
            <a:endParaRPr lang="en-US" dirty="0"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0803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Financial Intermediaries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67056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A </a:t>
            </a:r>
            <a:r>
              <a:rPr lang="en-US" b="1" dirty="0"/>
              <a:t>financial intermediary</a:t>
            </a:r>
            <a:r>
              <a:rPr lang="en-US" dirty="0"/>
              <a:t> is an institution that transforms funds gathered from many individuals into financial assets. The most important types of financial intermediaries are </a:t>
            </a:r>
            <a:r>
              <a:rPr lang="en-US" i="1" dirty="0"/>
              <a:t>mutual funds, pension funds, life insurance companies,</a:t>
            </a:r>
            <a:r>
              <a:rPr lang="en-US" dirty="0"/>
              <a:t> and </a:t>
            </a:r>
            <a:r>
              <a:rPr lang="en-US" i="1" dirty="0"/>
              <a:t>banks.</a:t>
            </a:r>
            <a:endParaRPr lang="en-US" dirty="0"/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 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b="1" dirty="0">
                <a:solidFill>
                  <a:srgbClr val="C00000"/>
                </a:solidFill>
              </a:rPr>
              <a:t>1. </a:t>
            </a:r>
            <a:r>
              <a:rPr lang="en-US" b="1" dirty="0" smtClean="0">
                <a:solidFill>
                  <a:srgbClr val="C00000"/>
                </a:solidFill>
              </a:rPr>
              <a:t>Mutual </a:t>
            </a:r>
            <a:r>
              <a:rPr lang="en-US" b="1" dirty="0">
                <a:solidFill>
                  <a:srgbClr val="C00000"/>
                </a:solidFill>
              </a:rPr>
              <a:t>Funds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A </a:t>
            </a:r>
            <a:r>
              <a:rPr lang="en-US" b="1" dirty="0"/>
              <a:t>mutual fund</a:t>
            </a:r>
            <a:r>
              <a:rPr lang="en-US" dirty="0"/>
              <a:t> is a financial intermediary that creates a stock portfolio by buying and holding shares in companies and then selling </a:t>
            </a:r>
            <a:r>
              <a:rPr lang="en-US" i="1" dirty="0"/>
              <a:t>shares of the stock portfolio</a:t>
            </a:r>
            <a:r>
              <a:rPr lang="en-US" dirty="0"/>
              <a:t> to individual investors.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dirty="0"/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b="1" dirty="0" smtClean="0">
                <a:solidFill>
                  <a:srgbClr val="C00000"/>
                </a:solidFill>
              </a:rPr>
              <a:t>2. Pension </a:t>
            </a:r>
            <a:r>
              <a:rPr lang="en-US" b="1" dirty="0">
                <a:solidFill>
                  <a:srgbClr val="C00000"/>
                </a:solidFill>
              </a:rPr>
              <a:t>Funds and Life Insurance Companies 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Pension funds are nonprofit institutions that collect the savings of their members and invest those funds in a wide variety of assets, providing their members with income when they retire.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dirty="0"/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218" name="Picture 2" descr="C:\Documents and Settings\nancy.ware\Local Settings\Temporary Internet Files\Content.IE5\44XD1UEE\MC9002330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76400"/>
            <a:ext cx="1768444" cy="198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ttp://t1.gstatic.com/images?q=tbn:ANd9GcQMYz7SDvj2RLCaEyXkd7y0MnjGv56aiAy4JFduZ540lcbadb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672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8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Financial Intermediaries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6705600" cy="5181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 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b="1" dirty="0" smtClean="0">
                <a:solidFill>
                  <a:srgbClr val="C00000"/>
                </a:solidFill>
              </a:rPr>
              <a:t>3. Life </a:t>
            </a:r>
            <a:r>
              <a:rPr lang="en-US" b="1" dirty="0">
                <a:solidFill>
                  <a:srgbClr val="C00000"/>
                </a:solidFill>
              </a:rPr>
              <a:t>insurance companies</a:t>
            </a:r>
            <a:r>
              <a:rPr lang="en-US" dirty="0"/>
              <a:t> sell policies which guarantee a payment to the policyholder’s beneficiaries (typically, the family) when the policyholder dies.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dirty="0"/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b="1" dirty="0" smtClean="0">
                <a:solidFill>
                  <a:srgbClr val="C00000"/>
                </a:solidFill>
              </a:rPr>
              <a:t>4. Banks</a:t>
            </a:r>
            <a:endParaRPr lang="en-US" b="1" dirty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A </a:t>
            </a:r>
            <a:r>
              <a:rPr lang="en-US" i="1" dirty="0"/>
              <a:t>bank</a:t>
            </a:r>
            <a:r>
              <a:rPr lang="en-US" dirty="0"/>
              <a:t> is a financial intermediary that provides liquid financial assets in the form of deposits to lenders and uses their funds to finance the illiquid investment spending needs of borrowers.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/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CHAMADASIAAhEBAxEB/8QAHAAAAAcBAQAAAAAAAAAAAAAAAAIDBAUGBwEI/8QAShAAAgECBAIFBwcICQMFAAAAAQIDBBEABRIhEzEGFCJBUQcyYXGBkZMjUlNUkrHRFRYXNGOhotMzQkNVYnKCweElc5QkJoSy0v/EABkBAAMBAQEAAAAAAAAAAAAAAAABAgMEBf/EADMRAAIBAwIDBgUDBAMAAAAAAAECAAMREiFRBBMxIkGRsdHwBTJhoeEUUsEVI6LxQmKB/9oADAMBAAIRAxEAPwDaqkkKoD6Bfdr2tgiKrL2ZiR4hr4Qzym65ls9NwxJxI2XQxsG2xUujeV5p0frKpoKKU0bUbSLArg6pgdlFzsTv6N8crVDzgmJP12nQlNTSZi1iO7eXfhX/ALRvfgcL9o/vxTMhPSrLxBT5nHNMDKWkkjYSgh4vE2IAkubAbAgb44anpdIuWkx1MY4cArPk476wsvFPI7FuHy9lt8dZoi9rzk5kunC/aP78DhftH9+KTIOlNRlNfG/XDI0I06ljRhJxuUeixtw+dz4WPPCWWN0yphTxmCoamiMyvxHQs4cvwiA12sgCbFr2JuWOEKI3j5hl6aJgLrI1/Tg1NJxYg3fuD6xikQy9NEq4o6hXenjSNZZVWLVKOzqZRbZyCQRy2a3di55f+rje/bb7ziCmDgA9RKVsgTD1BbsqraQTucIqYi4QVYLHkocXOBmvGNHIKdA8pUhVPI4o/RzJ6tczpq6qoZuts155ZECrHv5qjwt4Y4uIrtTewUnpOujQV6ZYta0vvB/avgcE/SviOqYM4aSbq9RT8N2DIrXBUWsRcDxAPtOOiDNnaB5J4AyrKHVCQpuwKHlvYAg+s467DaY4/USQ4X7Z8DhftnxFJBn4dWeppDzDCxsdxY2tztfBGos8MUBFZCJlkZpNzpYFgQPN5WDD24Wmxjw/7CS7RNbsytf04NTycWINa1iQfYcRCRZ8ZIHknpNCPd1S41LYgjl4m/sGJPL/ANXP+dvvOEvz6bSXWw63nMxqY6Sn4s8yQxA9uRjYKMRi9IcittnVN8YYS6fxyTdFK+OFGd2jsFRSSfYMZ/S1wgy6lp0oszhMcYBMdIzWIG538SSeWMqtQq9p6PB8CtejmTre00T84si788pfjLjv5wZGNvy5TfGXGZR1U9OlSy0Na9RJMZBMsB1SKF0hHvHa3fsN7e9sJKTWrfmtVNYgm6SWe2nntt5p5fOOM+d71ncvwdCdb/4/zaat+cOR/wB+U3xhgfnDkf8AflN8YYyoPRAj/wBq1ukSK1ijnsgW08u87nALUTSlh0WqheTXZkcCwUgLsuwvZjbvvhc4+7y/6PS3b/H1mqnpDktuzndLq7rzDEzTScWIMedyD7MYVXpDNS8Gi6PVNNJxARJw5GYqO43XwA3G97+ONxy/9X2+c3341o1Cz29f5nnfEOCThkUqTrfrbuttFKgDh34gQjkx7sNOPU23en9fawfNKiKkpJKqoJ4cCNIwHeAL4y2t6eZnLULNl4hRAAWp5KfY8tg17nY29PO3dh1qgVusw4PgqvE3wGgmn8ep5aqb+L8MDjVPjTfxfhiNyfpLRV/RyDOJYuEHIjaJRqbi6tOhdtyW2HrxJQ5hSPdJV4EyrraCUDWF3sbC9/NPLwxQRyLg+c5X/tuUYaid49V86m/i/DHOPU/Opv4vwwt1ijsflYRp867Da/j4Y5HVUUhKxzQMwYqQrAkEGxHrvh8upv5yc1iDvVupVZqeMnbVYm2HtJEIIEjBvpHM958cN5p6EFY5ZoFaQ6UBYAsfAYVoWL06km5BI9xthoCr2aMkEaQ9SAUvrCEG4Y92GnGqrW1059jDDqZFkaNXFwDfDbMcyyvKxH+Uq2kpBK2mM1EqprPgLnfDZSzdmAIA1nOPVW86mt/q/DA49V86m9zfhit5t0oekrIo2myqiimqjTQGolEjSOBc6tJAQcuZJ3HebYkqXpDTq0cWaJT00rNMrOs6PEDHp1dru84bEA7G+JFNz3n7y2AUX0+0kuPVfOpvc34YHHq/nU38X4YO9flySxQvU0yySgGNC63cHlbxv3YQqM4yyGGpdJ4Jnp4nleKJ1L2XntfD5T7yM12h2kq5BpElOhO2rSxt92HdNCtPAsYYtbmx5k4KhgqA6poJWwcC11JANj4GxB9uBQsWgGrchivuNsJVKvZoE3GkNUqDFcuEI3DHkMNBPVcg9OfY2+Hk6hmQNyvfFZqOkDmV2giiWBL2umpnA+7GfEVVpm5NpVNS2gk3x6r51N7mwOPVH+tTe5sN6LOaSrihaOImWR9AjC8ja538AO/Ci5lE0yxJSszNK0Qtp5qLsefIbj1jFqrMLq2n/shnVTYiKceq+dTe5vwxzjVXz6b3NhOHNqefq+mnYcdGZNQAHZtcX8Rvt6DgR5rTPTwzGBl40RlRSBfQBe58LjFcqpv5xc1YoZKt+yJadCe+zHDuliEEKx6i1ubHvPjhjSZhTV0nAWArJoV3RrAoGFxf02t7xh7RkmGx3sxF/UcCKVftR5BhpEszpo6ukkppv6KZGjY+gi2Mjfyc9JIa7hUs8ElMNuNxSoI8SvO/oF8bFUldGl0D6ttJHPDPqa3v1aQeqU/jiKqgnUe/CdnCcZV4cEIdD73EYZV0Zp6Lo7BlEkru0bCUzrswl1ag452sbW9WF5ej0FQzNV1E08rBAZG0hrKWItYC3nn92HHVF+ry/GP44HVF+ry/GP44oVSBYDz9Jy1FFVi7m5PveMZOi1A6FFeZAwkEmhgOIHYsQ224ucdPReivKyyyo8jXVxpuh4gk22+cO/D3qi/V5PjH8cEiigmXVDG0i3K3Se4uDYjn3HD5z7efpI5NP3/uNYejdHTSJMJ5tUbI4J07lb7nbc2Yj1W8BiVy1g1IrDkxYj1XOGz0sQBMtM5TvDSEj3XxIQlDGvDtpttbAjFnuY8AgsJyUhCjMbC9r4q+dZbmCdIpc1pMspM1inoVpeDPMIzCQzEkXBBVtQ1W37A2OLNUsoj0smsMbabc8MxRp9Xf4p/HFFyjaC8MQw1lZl6O5iginjoqeSSHO2rlg4gAMTRlLAkbEar8u7C1Dk+Z5dmArOppUBauul0JKobTM6FCL7cgb8sWHqifV3+KfxxFVudZBQVTUtdX01PULbVFLWhWFxcXBPpwCs5/4+fpFy039+MYPkmb9Qiy8oWRDAyFJlESBXVmUgjUSLG3da3LC9b0frZMrp4IY4hIklYzjVYHirKF9dyy3xKUstBVySx0rCZ4TaRY6m5Q789/Qfdhz1Rfq8nxj+OFz228/SHKXf34xDI6KfK46mCdzLGZOKs7Ea3LC7avSGvbusQByw9y1tdMHXzWdiPSLnCDUkX9pTMV7wZCb/vw/iKcNBHYLbYAWsMJWLvcxkACwhZyBoJNhfFRfIMxB1JHDbuRZPNHhi3VLqsdmQvq20254ZCkT6u/slI/3xjxNFahsZpTcr0idLRTdSpUqBGZ4mLG/a07ECxAHo+7Bo8vkj0Mhp1kTWVIj5F2Jb39n3YP1NfoJPjH8cDqa/QP8Y/jjVKhVQoHvwmbIrG5PvxiYyxgsShKYKhA0hNgtiCB7zv6cB8tkdY0kSmZBGUKmPxW1h6L/u2wp1NfoH+MfxwOpr9A/wAY/jh85tvP0i5Sb+/GHgpmhnaZ2iOpQGYLpJt4+OFcvYPT6l81mYg+IvhsaSLSeJTOV7xxSQf34fQlDGvDACW2AFrYasWa5jxCiwgfz0v6cHvthOYlQHCltJ5DmcVWTKA087rnmcIJZeMFEltDXJAF0PZF+XfYXvi8kUnI2isT0luvt34F/XinxZJEpYy5znE12LXadltsRYWUbdq/rVfTgkmRLJIkjZ/nepb/ANuQGva9wE8QT/qI5AAPmUr/ADQxbaS3TnMpMn6KZpXwEiaKAiNvmsSFDewm/sxTvJTXSUVM+SR07tUGbrDCRwOFGdIJYecCbEi43J54nY8jjjVV/LObyMtzxGqGB3KnkFttpP2m9ikOUwxkWzXM9yC9mtq3B3IQE8hve+wB2xm9Vb9kzppqDSKka32Mtl7jCGX/AKvz5M33nELlsS0DySvXZhWM2qyS3YbkHYBRbliby9HSlQSjS5uSPC5vbCVw7giZOgXQGKP56e3CmEpyUUOFLaTuBztiH6RVVfPlFRFkFQlPmLACKSdG0ruL37Ld1+44vJQxvM7EjSTp5YwHylcM+UGuVvzfJLwj/wBVr4w+TTnba/h6LY0R06XyzyBM7p6eFqlWQ8DilIgrXSxjW5LaTe+wuO65hKzozneYV8dXXyZJLK1QrVMrUWpzGLCykxeHIG9tI7RvtrTrU1NyREUY90L5Jc9q816WdIqeqWAJB5hjQi3yjC3PljV8ZdSZL0nyyaabJ6jJqeaekEcsvVipMxa5fsxbgdqwPPa4xIT/AJ+OHMOc5ZGzIhVTTuwjcBNW+gagSrkbDz/QLJ6lIm4IgEa3SaAwvzw3oP1f/W33nDWnruFRRLMZZqhY1DlUJLNbc8h3+geoYdUCutOvFXSzEsV8Lm9sYhg1S6y7EDWFzOoFJRy1TC4hjeQ/6VJ/2xg8PlC6XrnjVsst7JqkoTC3CVANR7HnA23ve/fyxvlbGssDJJGJI2BV0+cpFiPditHo10ZuxelqdTRcFrzT3MfzD2vN9HLHVRrUqWQcXvIKlukaVflDhpquspTQu8sFVTQoA1uIkqqWflsEuwPqG4vh9D08yeqqlp6MVFQ3GaKRo47iOys2pt+RCNb1HDiTK+j8rl5KFWc6gWMbX7Wknf8A0L7scGV5GFVBTy6FlMqLqksjEEHSL7CzHYbb4g1qEeDxtW9O8tgoZKmKKpYqgKrJAyXYqHCcrhihDWtexHfthaXpvk0DwR1DVEUkxkUI8JDK0YJZSO47G3cdt9xjtRk3R2oZ2motWqPQykPYjTpvblq07audtr4Ich6NkoxomZlUi5MhLXubt843ZtzfmcAq0IYPO0/TPL6nNqbL4km4lQHVUaMrJrXSSCpGw0sGv4enbE9RC0RA5B2+/EK2XZF1rri0JNTxBKHVH16wFFx7FUeoWxNUSuIF4i6WYlivhc3xmWRnGEdiBrDzGSyrHYFjzPdii595ScvyLO58oqKbM56mFlUmnhjZWLKGFruD/WHdzxfG89PbjEc5zOgyny1VVXmmkU6SIC7f2ZMK2b2Y2pUw4diCbC4A/Ekm1pbsw8ptPliRvmGS5/TLL5jS0sahvbxOfowy/THk31TN/gxfzMI+UbPspPRWqo2zGmraiq09XSKXWVIN9foFsZVRVmVQw06VVEJmWQmd+Ja6alNh7Aw5gb42+GUE4qiXqIQb7n1irOUawM1r9MeTfU83v/2Yf5mB+mPJfqmb/Bi/mYyiWpytl+SpxGbdvUmvibbaTcaN97j/AGsSU9Zl0ccvFpVldiTFcbIp5A77223547j8OoXAxPjMua1us3roh02pOlk1TFlsdZE9MiuwqY0UEEkbaWPhi208oliVwLXxj3kLeJ89z5oF0RNGhRfmgu1hjXMv/V/9TfeceXxNIUeIwXp47TZWLJcxSoZwFWM2ZjzI5DEJJ0kymOpNM+cQCUc1ve29ueH+fJUvllQlFq6wY2EehiDe3cR34xqDLYmeKqrkSczy1DVEBOqcxRTRBzfmWKgmy7W2HPEpSDkkmO9hNtVZXUMk4ZSLggXBHjjvDm+m/hxQcro8yfLKGeY52CFDRGCRZSFLhu0bjUSLjlYeFrDCy0uZJBJBOM7qI0ctHMIbPqIYXHytyBcGxH9X0jC5A3MLy8aJvpv4cDhzWvxv4cUV8uzSGGnQVGdOioJFYQ6muSraWs43FrcgAdXowtmFHXpHQPRvnEPA47MscRkL8RjpBu/NQNr+I5YOQP3feFzLmUnG4lBPgRhSnl40YcAjuIPccUGjos2aWBnqekAUMp0TQqAQFsNRD94UavE+BJxesv8A6A/9x/8A7HGZTBwAb3B/iUdRFJy4AEdgzbXPdjMD5Z8jDyIKPO3MV9ZWniIABsSflNh6cahL5yes/djBsjhy3Kcp4/VKupepYNUmGPuZjY6iLFRy0jvve219FVCCXvpBVZiFXqZZj5buj450udD/AOPF/Mxz9N/R76tnX/jw/wAzFCzrohlEJrZhXPSEyaKaKUaAZCpIUg3NiwAHKwN+WGkfk+qTOElzKFY+LGjMIXDAM+gmzAcj7xY8jjpXh6BF9fGZl2E0j9OHR76rnX/jxfzMD9N/R76rnX/jxfzMZ7lvk/4rwGuriFmUMqxIQ42vYgg72K2sDzOEaroDKksrw1yRU6soHWFbUAYw55De1yvIHbkOWD9NQ+vjFzGmr5F5WsnzzN6XK6KnzRaiqk0RtPDGEB9JDk93cMaLBJxYw3I8jjzx0U6LvknTLo3VGqjnD1picINwwMgB9CkKCL7nfwx6Dof6Jv8AO3345qtNadQBDoZYOS3MPMrMoKEBhuCcVXNeilPmtfLW1MXy0ltWiZLbAAc0J7sWmdOIUQnYm5HjisdLOkdF0bp5J6qREAYRwxFSzzuRew7QCi3edsZYM7WUe/vGGAjL8w6DlwW+Mn8vAHQSh+jb4yfy8E6N9NaHPi0UbCKuiTiSUM0Do+i4BKtqKn2Y7VdPstpJatajLKoJAZ1jdZEPFMLBW21XUXYbtYWvc4P09QG1vL0j5o9/7hvzEoPon+Mn/wCMD8xKEf2TfGT+XhebpdSU70q1GXSKZ0V+xUo+xfSNNm7Xjt3Ysgny8gETR7tptxe/w58/RjKxvbT7ek2KOqhiND093kPkmQDJXmagjUPMoBMkosLf5VGLFSQdXp0jLlyObEczhrRyUmYUyT0kl1ZQwIJuL8rg8sOaORpIFZudyD7Di6ej6zJ4aoVmT5MgODcX5YhWyikM8kzZPl7SP5zXHa3BuRbncDExUIJAqNyJuR44zuo6X5rnMkLdDsqSSgAZ5KyrDENpdlKKg3F9PMkDfuxpg7scPOTkANZfhLVgACnhAHdxf+MDjVf0EPxf+MVnIOmFFmUNf+UMurMtqMvi41THKhccPftqVvqG3d+/EvS51k1UJSk5ThU61LcZHjtEwuH7QF12O/d34g06oNj5/iMMsf8AGq/oIfi/8YHGq/oIfi/8YZnNMtXTrSpUPG0qFqeTtqBckbc7b25+jCVFn2R1kXFiqCkZpRVh5keMNAeUg1AXH3d+Jwqez+IXXaPpJK1gVSKBWI2YyX/2w4pITBAsZcsw3LWtcnnhjFW0U88dOq1EcsyF4uJC6BwLbgkWvvyO/ow+pHMkIZuYJHuNsCAh+11gTcaQ86sydhgGG4JxnTeSjICzHq9VuxPZzFgLk77WxoVUoZVDNpW92N+4YbUc+XVqF6OoinQMVJiluAR3bHF9u5wiFu+UFvJD0bcktR1BJ5k5gxv+7Bj5JOjx1Xpao6rX/wCotvblfbuxoghhvbv8NZx3gQ+B+0cPKtv9/wAR9mZ0fJJ0eJBNLVXHL/qLbfuxw+SLo4QQaOpIJJI/KLbk8zyxo3V4rcj9o4HAhBAOxPIazhZVt/v+IuztKHlPkyyXKcypswy+klSqp31xs9aWUHfmLb8z78X2lhMEKozaiLljyuTzwVqaIgjcHx1HBqRzJFduYJHuNsIFi/b6wNraQ7eentxnnlTyuvzXLZYsupKyqEdUkkqU0iCyiPmyMPlBf+qLb792NBmRXjKuSo7mBtbDCbL4p3Dy1COwFgzRqTb140WoaT3AixyEyLyV5ZX09ZmFW1JUx0Zg4TSEtDHrDbKYnW5Yb+a1hfxONApcnp6GLMhl8fCq6uokkeuRUaTtPqKk8OxUcrG+JtMrgR1dZowym4PDXY+jA/JcBJvJAdR1H5BNzz8PHGj8SXa+MQpgd8qVP0RpaeHgo1WF34guo4uqQyE/0Y0dogWW3MYcRdF4eJK7CtlZrsHdwxvdT8zn2QL4soyuAXtJAL9/Aj8QfDxAODQ5fHA5eCojiZhYmOJBf92OdirEkpr7+s6V4isihVewEa9FcrXKqaaCNJkjJVhxWub2sd7DwH+1sSuX70wP+JvvOEWpnkBVq+Qg7HSFB9+HkESQwpHGLKosMCXLA2sBMnYsSWNyZyXzk9Z7vRjLMpzTNfJ9Rz0ec5Gi0vEPV6ijZpEqJGYkBV3ZSSTsbDbnyvqk6B4yrEr6R3YZiN+7MCR6VXGgqGmTcXB+sjHLvlIyPKM5lPSPNsyC0FPmmXxrFDOxPBbhkOzKOVr8uZthSLIaOOknoHzaMRV+WRU8wUMzKQrcOSJjeyEBiUO1wfE3uhidhZq4kd91XCZpAQAapbAWtw05DkOWE1dmN7eUAgHfIdMwqEygNmWYZeYjE8SzxQyaZX0ntb30jY7C9+QPcYGDovRw5XHR1Gc09OseVCgd6ZyWmIKlZCpO2koeyPnNfF3NKCtutLbw4aWvjnU17qpPhp+GJ5rDu8o8RvEMmnrptC1lZl1QY4xqNID8oeWrc9kbHbf14f5eb05N79tt/acICjvdVrGUEWPDVQT7bek4ewQpBEscYsiiwwAlnuRGbAWiOY06VdK9LKSEmRo2K8wGUg2v68VxOhwCl6iqaebXGVMarCoEauEvYG57W/j4bWNpmRZEKsSB4g2I9OGvCfur2t/lXDLstwO+TiD1kJU9FlnWC/G1RwtGHWoCsQSLXOjtbAbn23xJS5KlQsTtLPTzxqV1U7heZueQA7z3d/pOHPCk/vBvsrjnDk/vBvsric2/b5SsRvGs+RNICYc0zGGQqQGE1+e24tvbuvglT0chqeqvLW1vHpQwjmEnb7RBO9u61h6MPuFL/eDfZXA4Un94N9lcHMO3lDEbxtSZElLWpVNXV9Q6hltUTBwQbd1vFQR6cP6E3gNvnt95wg1O7jS2YPY/NCg/dh3BEkEaxxiyqLDApLNcjpEbAWiNfLDBDxap1SFO0zMdhhPrFCGVdaambQBbmwG49lt/DHc1pFr6VqZ5XiEm3EjIDL6Rcc8MvzepOMJNUvO5W4s3ZK77bmx589hvjQJTJOUglx8seR1NBKoaOSMqULg+Ki1yPRuN/SME6/lmhn48Olb6iDysLn3YJ+R4ykCmonPBhaAE6btG2m6nb/CN+eEYejlHFG6K82l+IWBcf1xZu7D5dLaLJ48jqaGQMUkiOkEkA7gWB39hB9uOR1VBIisk0JDBiDq5hfO92AuVwJJUSDVqngSF9x5qhgPb2v3DDSPo7RosI1Tkwk6GLjs3uG2AtuGIwcultAs/dHZmoZAqiaK7qGTS25BtYj3j34cUUjPTqW53I9xxGr0eooKiOeJpYmilMsaq/ZQmwNh3AgHb/EcSGXG9MDe9yxB8dziCqLUGG0tSxXWHnRZCisLjVe2Ea5kpKWSYQGUoNkHNjythzJsyE+J+7EbnjSkRwhCaeRH4hEHFuRbSpXwO/u5jDCqzG8TEgaRtFnuXkKJ4jGzOI9hqGo7evmQNwLX3tgNn2XAjTDKRqs947cPslhe/eQNh6RiPeaeBYVlyGOZ7XBSBth3DkbG+DSzVLTkS5DDLKNQDiM25bC9vV7D6DjTlJtMOa28kFzzLpeHwI5JC7IotGRbUVFyT4a1xHVvSSmOeyZNC0FPPE4DtUbahYN2e48/Xz2wZJp3enT8hxw8OoAVjCW0DWgJFhsbXN+XZ90F0rojXZxWRVVFFmkGkFUjuJYBYbAgX5i/fe+FhTU6rJes4W95fYDDVw60QgXIBIsdsKUTF4AWO4Yj3G2K95PYxT9H+GKuadEncKJhZoht2PZz9uJ7LiDT3B2Lt95xjiq1BadKNlTuYpUIJNCN5urlhOp4VPC8rJcILnC0hs8ZPLV/tjrqsiFXAZTzBwnTIMB17pQNpDT14Ro9EKlXAII5H0e/ELmmeZxl+c1UUGVdbpI3UoI4JASpiZtIfkXLqB80Ai5vytK5fEsqObkJ5i9y4gM3y6KnzOaoauzROs3meOnF1GkKlr93O9vQfbh8P4eqrOa9jfoPOVWcEAJI+TpDn0lJDVR5AYRxFV4ijyO91uSBYWG4353uLYcZV0qnqekNFk9flEdJNU05nJaRr2sTYAqLkWsRtyNr2weHqPHolOY5qxhThxCSFgGYhrMbrYkBv3A4NkENOK+jeKuzWQohQJUw2GkLsrPbu589zj0jTp2+WYZtfrLUYI2W2m3pHdjlIxaHtG5BI9xwrcAbnCFAbwXG4LsR7zjmxCuLTW5tFpI1kQq4uDhDqY7ppvt4GBi8Q2pivaDqg+nm+1gdUH0832sDAwctdosjB1QfTzfawOqD6eb7WBgYXLTaGRnHokYaXlmZTzBc2OHMaKiKqABQLADAwMCqAdBDImclRZEKuLg4Q6oO6aa3hrwMDAVBOohciDqY+mm+3jvVP283sfAwMGC7R5GDqg+mm+3jnU1BJEswJ5kNvgYGHgu0MjCmgjKlS8pVjcrrtf3YcRxrGiogAVRYAdwwMDCxC9ITsiLIpVxcHmMI9UA2E01v8+BgYoqD1ivac6oPppvt471UfTTfbwMDElF2jyM51QfTz/bx3qnhPN9vAwMHLXaGRhWolYWaWYjw1nDiNFjRUQAKosAMDAwwir0EWRM//2Q=="/>
          <p:cNvSpPr>
            <a:spLocks noChangeAspect="1" noChangeArrowheads="1"/>
          </p:cNvSpPr>
          <p:nvPr/>
        </p:nvSpPr>
        <p:spPr bwMode="auto">
          <a:xfrm>
            <a:off x="0" y="-525463"/>
            <a:ext cx="15621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475653" cy="174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C:\Documents and Settings\nancy.ware\Local Settings\Temporary Internet Files\Content.IE5\ZTRX33X9\MC90044038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203" y="2057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Which of the following is NOT a type of financial asset?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Bonds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Stocks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Bank deposits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Loans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Houses</a:t>
            </a:r>
          </a:p>
          <a:p>
            <a:endParaRPr lang="en-US" dirty="0"/>
          </a:p>
        </p:txBody>
      </p:sp>
      <p:pic>
        <p:nvPicPr>
          <p:cNvPr id="3074" name="Picture 2" descr="C:\Documents and Settings\nancy.ware\Local Settings\Temporary Internet Files\Content.IE5\44XD1UEE\MP90039946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2877312" cy="359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 down w/Phone or Ipad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>
                <a:latin typeface="+mj-lt"/>
              </a:rPr>
              <a:t>What is are </a:t>
            </a:r>
            <a:r>
              <a:rPr lang="en-US" sz="2800" dirty="0" smtClean="0">
                <a:latin typeface="+mj-lt"/>
                <a:cs typeface="Helvetica" charset="0"/>
                <a:sym typeface="Helvetica" charset="0"/>
              </a:rPr>
              <a:t>loan-backed securities </a:t>
            </a:r>
            <a:r>
              <a:rPr lang="en-US" sz="2800" dirty="0">
                <a:latin typeface="+mj-lt"/>
                <a:cs typeface="Helvetica" charset="0"/>
                <a:sym typeface="Helvetica" charset="0"/>
              </a:rPr>
              <a:t>(Collateralized Debt Obligation - CDO</a:t>
            </a:r>
            <a:r>
              <a:rPr lang="en-US" sz="2800" dirty="0" smtClean="0">
                <a:latin typeface="+mj-lt"/>
                <a:cs typeface="Helvetica" charset="0"/>
                <a:sym typeface="Helvetica" charset="0"/>
              </a:rPr>
              <a:t>)? What role did this financial asset play in the housing crisis?</a:t>
            </a:r>
            <a:endParaRPr lang="en-US" sz="2800" dirty="0">
              <a:latin typeface="+mj-lt"/>
              <a:cs typeface="Helvetica" charset="0"/>
              <a:sym typeface="Helvetic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057400"/>
            <a:ext cx="8153400" cy="4495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Module Review Questions p. 229-230</a:t>
            </a:r>
          </a:p>
          <a:p>
            <a:r>
              <a:rPr lang="en-US" sz="4000" dirty="0" smtClean="0"/>
              <a:t>Read Module 23 The Definition and Measurement of Money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477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144000" cy="112774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Module 22 Essential Questions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  <a:sym typeface="Helvetica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219200"/>
            <a:ext cx="8458200" cy="5105400"/>
          </a:xfrm>
        </p:spPr>
        <p:txBody>
          <a:bodyPr>
            <a:normAutofit fontScale="92500" lnSpcReduction="20000"/>
          </a:bodyPr>
          <a:lstStyle/>
          <a:p>
            <a:pPr marL="457200" indent="-457200" eaLnBrk="1" hangingPunct="1">
              <a:buFont typeface="+mj-lt"/>
              <a:buAutoNum type="arabicPeriod"/>
            </a:pPr>
            <a:endParaRPr lang="en-US" sz="2200" dirty="0" smtClean="0">
              <a:latin typeface="Helvetica" charset="0"/>
              <a:cs typeface="Helvetica" charset="0"/>
              <a:sym typeface="Helvetica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sz="2200" dirty="0">
              <a:latin typeface="Helvetica" charset="0"/>
              <a:cs typeface="Helvetica" charset="0"/>
              <a:sym typeface="Helvetica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800" dirty="0" smtClean="0">
                <a:latin typeface="Helvetica" charset="0"/>
                <a:cs typeface="Helvetica" charset="0"/>
                <a:sym typeface="Helvetica" charset="0"/>
              </a:rPr>
              <a:t>What is the </a:t>
            </a:r>
            <a:r>
              <a:rPr lang="en-US" sz="2800" dirty="0">
                <a:latin typeface="Helvetica" charset="0"/>
                <a:cs typeface="Helvetica" charset="0"/>
                <a:sym typeface="Helvetica" charset="0"/>
              </a:rPr>
              <a:t>relationship between savings and investment </a:t>
            </a:r>
            <a:r>
              <a:rPr lang="en-US" sz="2800" dirty="0" smtClean="0">
                <a:latin typeface="Helvetica" charset="0"/>
                <a:cs typeface="Helvetica" charset="0"/>
                <a:sym typeface="Helvetica" charset="0"/>
              </a:rPr>
              <a:t>spending?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800" dirty="0">
              <a:latin typeface="Helvetica" charset="0"/>
              <a:cs typeface="Helvetica" charset="0"/>
              <a:sym typeface="Helvetica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sz="2800" dirty="0">
              <a:latin typeface="Helvetica" charset="0"/>
              <a:sym typeface="Helvetica" charset="0"/>
            </a:endParaRPr>
          </a:p>
          <a:p>
            <a:pPr marL="457200" indent="-457200">
              <a:spcBef>
                <a:spcPts val="2461"/>
              </a:spcBef>
              <a:buFont typeface="+mj-lt"/>
              <a:buAutoNum type="arabicPeriod"/>
            </a:pPr>
            <a:r>
              <a:rPr lang="en-US" sz="2800" dirty="0" smtClean="0">
                <a:latin typeface="Helvetica" charset="0"/>
                <a:cs typeface="Helvetica" charset="0"/>
                <a:sym typeface="Helvetica" charset="0"/>
              </a:rPr>
              <a:t>What is the purpose </a:t>
            </a:r>
            <a:r>
              <a:rPr lang="en-US" sz="2800" dirty="0">
                <a:latin typeface="Helvetica" charset="0"/>
                <a:cs typeface="Helvetica" charset="0"/>
                <a:sym typeface="Helvetica" charset="0"/>
              </a:rPr>
              <a:t>of the four principal types of financial assets: stocks, bonds, loans and bank </a:t>
            </a:r>
            <a:r>
              <a:rPr lang="en-US" sz="2800" dirty="0" smtClean="0">
                <a:latin typeface="Helvetica" charset="0"/>
                <a:cs typeface="Helvetica" charset="0"/>
                <a:sym typeface="Helvetica" charset="0"/>
              </a:rPr>
              <a:t>deposits?</a:t>
            </a:r>
          </a:p>
          <a:p>
            <a:pPr marL="457200" indent="-457200">
              <a:spcBef>
                <a:spcPts val="2461"/>
              </a:spcBef>
              <a:buFont typeface="+mj-lt"/>
              <a:buAutoNum type="arabicPeriod"/>
            </a:pPr>
            <a:endParaRPr lang="en-US" sz="2800" dirty="0">
              <a:latin typeface="Helvetica" charset="0"/>
              <a:cs typeface="Helvetica" charset="0"/>
              <a:sym typeface="Helvetica" charset="0"/>
            </a:endParaRPr>
          </a:p>
          <a:p>
            <a:pPr marL="457200" indent="-457200">
              <a:spcBef>
                <a:spcPts val="2461"/>
              </a:spcBef>
              <a:buFont typeface="+mj-lt"/>
              <a:buAutoNum type="arabicPeriod"/>
            </a:pPr>
            <a:r>
              <a:rPr lang="en-US" sz="2800" dirty="0" smtClean="0">
                <a:latin typeface="Helvetica" charset="0"/>
                <a:cs typeface="Helvetica" charset="0"/>
                <a:sym typeface="Helvetica" charset="0"/>
              </a:rPr>
              <a:t>How do financial </a:t>
            </a:r>
            <a:r>
              <a:rPr lang="en-US" sz="2800" dirty="0">
                <a:latin typeface="Helvetica" charset="0"/>
                <a:cs typeface="Helvetica" charset="0"/>
                <a:sym typeface="Helvetica" charset="0"/>
              </a:rPr>
              <a:t>intermediaries help investors achieve </a:t>
            </a:r>
            <a:r>
              <a:rPr lang="en-US" sz="2800" dirty="0" smtClean="0">
                <a:latin typeface="Helvetica" charset="0"/>
                <a:cs typeface="Helvetica" charset="0"/>
                <a:sym typeface="Helvetica" charset="0"/>
              </a:rPr>
              <a:t>diversification?</a:t>
            </a:r>
            <a:endParaRPr lang="en-US" sz="2800" dirty="0">
              <a:latin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015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/>
          </p:cNvSpPr>
          <p:nvPr/>
        </p:nvSpPr>
        <p:spPr bwMode="auto">
          <a:xfrm>
            <a:off x="4586511" y="1643063"/>
            <a:ext cx="4554141" cy="5223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197570" y="1607344"/>
            <a:ext cx="4348758" cy="52149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dirty="0" smtClean="0">
                <a:latin typeface="Helvetica" charset="0"/>
                <a:cs typeface="Helvetica" charset="0"/>
                <a:sym typeface="Helvetica" charset="0"/>
              </a:rPr>
              <a:t>What is Physical Capital?</a:t>
            </a:r>
          </a:p>
          <a:p>
            <a:pPr marL="457200" indent="-457200">
              <a:buFont typeface="+mj-lt"/>
              <a:buAutoNum type="arabicPeriod"/>
            </a:pPr>
            <a:endParaRPr lang="en-US" sz="2500" dirty="0" smtClean="0">
              <a:latin typeface="Helvetica" charset="0"/>
              <a:cs typeface="Helvetica" charset="0"/>
              <a:sym typeface="Helvetica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500" dirty="0">
              <a:latin typeface="Helvetica" charset="0"/>
              <a:cs typeface="Helvetica" charset="0"/>
              <a:sym typeface="Helvetica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500" dirty="0">
              <a:latin typeface="Helvetica" charset="0"/>
              <a:cs typeface="Helvetica" charset="0"/>
              <a:sym typeface="Helvetica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500" dirty="0">
              <a:latin typeface="Helvetica" charset="0"/>
              <a:cs typeface="Helvetica" charset="0"/>
              <a:sym typeface="Helvetic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latin typeface="Helvetica" charset="0"/>
                <a:cs typeface="Helvetica" charset="0"/>
                <a:sym typeface="Helvetica" charset="0"/>
              </a:rPr>
              <a:t>The Source of Physical </a:t>
            </a:r>
            <a:r>
              <a:rPr lang="en-US" sz="2500" dirty="0" smtClean="0">
                <a:latin typeface="Helvetica" charset="0"/>
                <a:cs typeface="Helvetica" charset="0"/>
                <a:sym typeface="Helvetica" charset="0"/>
              </a:rPr>
              <a:t>Capital is…?</a:t>
            </a:r>
          </a:p>
          <a:p>
            <a:pPr>
              <a:spcBef>
                <a:spcPct val="0"/>
              </a:spcBef>
            </a:pPr>
            <a:endParaRPr lang="en-US" sz="2800" dirty="0" smtClean="0"/>
          </a:p>
          <a:p>
            <a:pPr>
              <a:spcBef>
                <a:spcPct val="0"/>
              </a:spcBef>
            </a:pPr>
            <a:endParaRPr lang="en-US" sz="2800" dirty="0" smtClean="0"/>
          </a:p>
          <a:p>
            <a:pPr marL="309180" indent="-309180">
              <a:buFont typeface="Helvetica" charset="0"/>
              <a:buChar char="•"/>
            </a:pPr>
            <a:endParaRPr lang="en-US" sz="2500" dirty="0">
              <a:latin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0652" cy="1362894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ctr">
              <a:defRPr/>
            </a:pPr>
            <a:r>
              <a:rPr lang="en-US" sz="42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Matching up Savings and</a:t>
            </a:r>
          </a:p>
          <a:p>
            <a:pPr algn="ctr">
              <a:defRPr/>
            </a:pPr>
            <a:r>
              <a:rPr lang="en-US" sz="42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Investment Spending</a:t>
            </a:r>
            <a:endParaRPr lang="en-US" sz="4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 descr="D:\Art - JPEG\Section 5\Module_22\Krugman_AP_22UN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48" y="2743199"/>
            <a:ext cx="4078309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1868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/>
          </p:cNvSpPr>
          <p:nvPr/>
        </p:nvSpPr>
        <p:spPr bwMode="auto">
          <a:xfrm>
            <a:off x="4586511" y="1643063"/>
            <a:ext cx="4554141" cy="5223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197570" y="1607344"/>
            <a:ext cx="4348758" cy="52149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dirty="0" smtClean="0">
                <a:latin typeface="Helvetica" charset="0"/>
                <a:cs typeface="Helvetica" charset="0"/>
                <a:sym typeface="Helvetica" charset="0"/>
              </a:rPr>
              <a:t>What is Physical Capital?</a:t>
            </a:r>
            <a:endParaRPr lang="en-US" sz="2500" dirty="0">
              <a:latin typeface="Helvetica" charset="0"/>
              <a:cs typeface="Helvetica" charset="0"/>
              <a:sym typeface="Helvetic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latin typeface="Helvetica" charset="0"/>
                <a:cs typeface="Helvetica" charset="0"/>
                <a:sym typeface="Helvetica" charset="0"/>
              </a:rPr>
              <a:t>The Source of Physical </a:t>
            </a:r>
            <a:r>
              <a:rPr lang="en-US" sz="2500" dirty="0" smtClean="0">
                <a:latin typeface="Helvetica" charset="0"/>
                <a:cs typeface="Helvetica" charset="0"/>
                <a:sym typeface="Helvetica" charset="0"/>
              </a:rPr>
              <a:t>Capital is…?</a:t>
            </a:r>
          </a:p>
          <a:p>
            <a:pPr>
              <a:spcBef>
                <a:spcPct val="0"/>
              </a:spcBef>
            </a:pPr>
            <a:r>
              <a:rPr lang="en-US" sz="2800" dirty="0" smtClean="0"/>
              <a:t>When a firm invests in </a:t>
            </a:r>
            <a:r>
              <a:rPr lang="en-US" sz="2800" b="1" dirty="0" smtClean="0">
                <a:solidFill>
                  <a:srgbClr val="C00000"/>
                </a:solidFill>
              </a:rPr>
              <a:t>physical capital (factories, shopping malls, large pieces of machinery, </a:t>
            </a:r>
            <a:r>
              <a:rPr lang="en-US" sz="2800" b="1" dirty="0" err="1" smtClean="0">
                <a:solidFill>
                  <a:srgbClr val="C00000"/>
                </a:solidFill>
              </a:rPr>
              <a:t>etc</a:t>
            </a:r>
            <a:r>
              <a:rPr lang="en-US" sz="2800" b="1" dirty="0" smtClean="0">
                <a:solidFill>
                  <a:srgbClr val="C00000"/>
                </a:solidFill>
              </a:rPr>
              <a:t>), </a:t>
            </a:r>
            <a:r>
              <a:rPr lang="en-US" sz="2800" dirty="0" smtClean="0"/>
              <a:t>the firm usually pays for these big projects by borrowing.  Those funds have to come from somewhere….</a:t>
            </a:r>
          </a:p>
          <a:p>
            <a:pPr>
              <a:spcBef>
                <a:spcPct val="0"/>
              </a:spcBef>
            </a:pPr>
            <a:endParaRPr lang="en-US" sz="2800" dirty="0" smtClean="0"/>
          </a:p>
          <a:p>
            <a:pPr>
              <a:spcBef>
                <a:spcPct val="0"/>
              </a:spcBef>
            </a:pPr>
            <a:endParaRPr lang="en-US" sz="2800" dirty="0" smtClean="0"/>
          </a:p>
          <a:p>
            <a:pPr marL="309180" indent="-309180">
              <a:buFont typeface="Helvetica" charset="0"/>
              <a:buChar char="•"/>
            </a:pPr>
            <a:endParaRPr lang="en-US" sz="2500" dirty="0">
              <a:latin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0652" cy="1362894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ctr">
              <a:defRPr/>
            </a:pPr>
            <a:r>
              <a:rPr lang="en-US" sz="42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Matching up Savings and</a:t>
            </a:r>
          </a:p>
          <a:p>
            <a:pPr algn="ctr">
              <a:defRPr/>
            </a:pPr>
            <a:r>
              <a:rPr lang="en-US" sz="42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Investment Spending</a:t>
            </a:r>
            <a:endParaRPr lang="en-US" sz="4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 descr="D:\Art - JPEG\Section 5\Module_22\Krugman_AP_22UN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48" y="2743199"/>
            <a:ext cx="4078309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5193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385167" y="-76200"/>
            <a:ext cx="8835033" cy="109061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The Savings-Investment Spending Identity</a:t>
            </a:r>
            <a:endParaRPr lang="en-US" sz="3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  <a:sym typeface="Helvetica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7411" y="2209800"/>
            <a:ext cx="320040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57800" y="2197768"/>
            <a:ext cx="320040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762000"/>
            <a:ext cx="57150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5762" algn="ctr">
              <a:spcBef>
                <a:spcPts val="2953"/>
              </a:spcBef>
              <a:buClr>
                <a:srgbClr val="000000"/>
              </a:buClr>
              <a:buSzPct val="100000"/>
            </a:pPr>
            <a:r>
              <a:rPr lang="en-US" sz="2400" b="1" dirty="0">
                <a:latin typeface="Helvetica" charset="0"/>
                <a:cs typeface="Helvetica" charset="0"/>
                <a:sym typeface="Helvetica" charset="0"/>
              </a:rPr>
              <a:t>Assume a simple </a:t>
            </a:r>
            <a:r>
              <a:rPr lang="en-US" sz="2400" b="1" dirty="0" smtClean="0">
                <a:latin typeface="Helvetica" charset="0"/>
                <a:cs typeface="Helvetica" charset="0"/>
                <a:sym typeface="Helvetica" charset="0"/>
              </a:rPr>
              <a:t>economy</a:t>
            </a:r>
          </a:p>
          <a:p>
            <a:pPr marL="535762" algn="ctr">
              <a:spcBef>
                <a:spcPts val="2953"/>
              </a:spcBef>
              <a:buClr>
                <a:srgbClr val="000000"/>
              </a:buClr>
              <a:buSzPct val="100000"/>
            </a:pPr>
            <a:r>
              <a:rPr lang="en-US" sz="2400" b="1" dirty="0" smtClean="0">
                <a:solidFill>
                  <a:srgbClr val="7030A0"/>
                </a:solidFill>
                <a:latin typeface="Helvetica" charset="0"/>
                <a:cs typeface="Helvetica" charset="0"/>
                <a:sym typeface="Helvetica" charset="0"/>
              </a:rPr>
              <a:t>Total </a:t>
            </a:r>
            <a:r>
              <a:rPr lang="en-US" sz="2400" b="1" dirty="0">
                <a:solidFill>
                  <a:srgbClr val="7030A0"/>
                </a:solidFill>
                <a:latin typeface="Helvetica" charset="0"/>
                <a:cs typeface="Helvetica" charset="0"/>
                <a:sym typeface="Helvetica" charset="0"/>
              </a:rPr>
              <a:t>Income </a:t>
            </a:r>
            <a:r>
              <a:rPr lang="en-US" sz="2400" b="1" dirty="0">
                <a:latin typeface="Helvetica" charset="0"/>
                <a:cs typeface="Helvetica" charset="0"/>
                <a:sym typeface="Helvetica" charset="0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Total Spending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400" y="4152900"/>
            <a:ext cx="8859253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Together: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5562600"/>
            <a:ext cx="8859253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200400" y="1977717"/>
            <a:ext cx="685800" cy="53688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05400" y="1977717"/>
            <a:ext cx="685800" cy="46068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05600" y="3874168"/>
            <a:ext cx="0" cy="8502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" idx="2"/>
          </p:cNvCxnSpPr>
          <p:nvPr/>
        </p:nvCxnSpPr>
        <p:spPr>
          <a:xfrm>
            <a:off x="2137611" y="3886200"/>
            <a:ext cx="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400800" y="5181600"/>
            <a:ext cx="6858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81200" y="5295900"/>
            <a:ext cx="914400" cy="6477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707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385167" y="-76200"/>
            <a:ext cx="8835033" cy="109061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The Savings-Investment Spending Identity</a:t>
            </a:r>
            <a:endParaRPr lang="en-US" sz="3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  <a:sym typeface="Helvetica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7411" y="2209800"/>
            <a:ext cx="320040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Total Income = Consumer Spending &amp; Savings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57800" y="2197768"/>
            <a:ext cx="320040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Total Spending = Consumer Spending + Investment Spending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762000"/>
            <a:ext cx="57150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5762" algn="ctr">
              <a:spcBef>
                <a:spcPts val="2953"/>
              </a:spcBef>
              <a:buClr>
                <a:srgbClr val="000000"/>
              </a:buClr>
              <a:buSzPct val="100000"/>
            </a:pPr>
            <a:r>
              <a:rPr lang="en-US" sz="2400" b="1" dirty="0">
                <a:latin typeface="Helvetica" charset="0"/>
                <a:cs typeface="Helvetica" charset="0"/>
                <a:sym typeface="Helvetica" charset="0"/>
              </a:rPr>
              <a:t>Assume a simple </a:t>
            </a:r>
            <a:r>
              <a:rPr lang="en-US" sz="2400" b="1" dirty="0" smtClean="0">
                <a:latin typeface="Helvetica" charset="0"/>
                <a:cs typeface="Helvetica" charset="0"/>
                <a:sym typeface="Helvetica" charset="0"/>
              </a:rPr>
              <a:t>economy</a:t>
            </a:r>
          </a:p>
          <a:p>
            <a:pPr marL="535762" algn="ctr">
              <a:spcBef>
                <a:spcPts val="2953"/>
              </a:spcBef>
              <a:buClr>
                <a:srgbClr val="000000"/>
              </a:buClr>
              <a:buSzPct val="100000"/>
            </a:pPr>
            <a:r>
              <a:rPr lang="en-US" sz="2400" b="1" dirty="0" smtClean="0">
                <a:solidFill>
                  <a:srgbClr val="7030A0"/>
                </a:solidFill>
                <a:latin typeface="Helvetica" charset="0"/>
                <a:cs typeface="Helvetica" charset="0"/>
                <a:sym typeface="Helvetica" charset="0"/>
              </a:rPr>
              <a:t>Total </a:t>
            </a:r>
            <a:r>
              <a:rPr lang="en-US" sz="2400" b="1" dirty="0">
                <a:solidFill>
                  <a:srgbClr val="7030A0"/>
                </a:solidFill>
                <a:latin typeface="Helvetica" charset="0"/>
                <a:cs typeface="Helvetica" charset="0"/>
                <a:sym typeface="Helvetica" charset="0"/>
              </a:rPr>
              <a:t>Income </a:t>
            </a:r>
            <a:r>
              <a:rPr lang="en-US" sz="2400" b="1" dirty="0">
                <a:latin typeface="Helvetica" charset="0"/>
                <a:cs typeface="Helvetica" charset="0"/>
                <a:sym typeface="Helvetica" charset="0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Total Spending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400" y="4152900"/>
            <a:ext cx="8859253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Together: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Consumer Spending &amp; Savings = </a:t>
            </a:r>
            <a:r>
              <a:rPr lang="en-US" sz="2000" dirty="0">
                <a:solidFill>
                  <a:schemeClr val="tx1"/>
                </a:solidFill>
              </a:rPr>
              <a:t>Consumer Spending + Investment </a:t>
            </a:r>
            <a:r>
              <a:rPr lang="en-US" sz="2000" dirty="0" smtClean="0">
                <a:solidFill>
                  <a:schemeClr val="tx1"/>
                </a:solidFill>
              </a:rPr>
              <a:t>Spending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5562600"/>
            <a:ext cx="8859253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Savings = Investment Spending 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200400" y="1977717"/>
            <a:ext cx="685800" cy="53688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05400" y="1977717"/>
            <a:ext cx="685800" cy="46068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05600" y="3874168"/>
            <a:ext cx="0" cy="8502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" idx="2"/>
          </p:cNvCxnSpPr>
          <p:nvPr/>
        </p:nvCxnSpPr>
        <p:spPr>
          <a:xfrm>
            <a:off x="2137611" y="3886200"/>
            <a:ext cx="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400800" y="5181600"/>
            <a:ext cx="6858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81200" y="5295900"/>
            <a:ext cx="914400" cy="6477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5472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80366" y="152400"/>
            <a:ext cx="9063634" cy="9144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The Savings-Investment Spending 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Identity: </a:t>
            </a:r>
            <a:b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</a:b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An Explanation </a:t>
            </a:r>
            <a:r>
              <a:rPr lang="en-US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  <a:sym typeface="Helvetica" charset="0"/>
              </a:rPr>
              <a:t>(note page)</a:t>
            </a:r>
            <a:endParaRPr lang="en-US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  <a:sym typeface="Helvetica" charset="0"/>
            </a:endParaRPr>
          </a:p>
        </p:txBody>
      </p:sp>
      <p:sp>
        <p:nvSpPr>
          <p:cNvPr id="12293" name="Rectangle 5"/>
          <p:cNvSpPr>
            <a:spLocks/>
          </p:cNvSpPr>
          <p:nvPr/>
        </p:nvSpPr>
        <p:spPr bwMode="auto">
          <a:xfrm>
            <a:off x="1785938" y="1524000"/>
            <a:ext cx="7340203" cy="456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803643" indent="-267881">
              <a:spcBef>
                <a:spcPts val="2953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endParaRPr lang="en-US" sz="2500" dirty="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676400"/>
            <a:ext cx="8991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 u="sng" dirty="0" smtClean="0"/>
              <a:t>Assume a Simple economy</a:t>
            </a:r>
            <a:r>
              <a:rPr lang="en-US" sz="2000" b="1" dirty="0" smtClean="0"/>
              <a:t>: no government, no trade (zero imports and exports).</a:t>
            </a:r>
          </a:p>
          <a:p>
            <a:pPr algn="ctr">
              <a:spcBef>
                <a:spcPct val="0"/>
              </a:spcBef>
            </a:pPr>
            <a:r>
              <a:rPr lang="en-US" sz="2000" b="1" dirty="0" smtClean="0"/>
              <a:t> </a:t>
            </a:r>
          </a:p>
          <a:p>
            <a:pPr algn="ctr">
              <a:spcBef>
                <a:spcPct val="0"/>
              </a:spcBef>
            </a:pPr>
            <a:r>
              <a:rPr lang="en-US" sz="2000" b="1" dirty="0" smtClean="0"/>
              <a:t>The circular flow diagram shows all money spent by </a:t>
            </a:r>
            <a:r>
              <a:rPr lang="en-US" sz="2000" b="1" u="sng" dirty="0" smtClean="0">
                <a:solidFill>
                  <a:srgbClr val="FF0000"/>
                </a:solidFill>
              </a:rPr>
              <a:t>consumers</a:t>
            </a:r>
            <a:r>
              <a:rPr lang="en-US" sz="2000" b="1" dirty="0" smtClean="0"/>
              <a:t> and firms ends up in another person’s pocket as </a:t>
            </a:r>
            <a:r>
              <a:rPr lang="en-US" sz="2000" b="1" u="sng" dirty="0" smtClean="0">
                <a:solidFill>
                  <a:srgbClr val="FF0000"/>
                </a:solidFill>
              </a:rPr>
              <a:t>income</a:t>
            </a:r>
            <a:r>
              <a:rPr lang="en-US" sz="2000" b="1" dirty="0" smtClean="0"/>
              <a:t> (including profit).</a:t>
            </a:r>
          </a:p>
          <a:p>
            <a:pPr algn="ctr">
              <a:spcBef>
                <a:spcPct val="0"/>
              </a:spcBef>
            </a:pPr>
            <a:r>
              <a:rPr lang="en-US" sz="2000" b="1" dirty="0" smtClean="0"/>
              <a:t> </a:t>
            </a:r>
          </a:p>
          <a:p>
            <a:pPr algn="ctr">
              <a:spcBef>
                <a:spcPct val="0"/>
              </a:spcBef>
            </a:pPr>
            <a:r>
              <a:rPr lang="en-US" sz="2000" b="1" dirty="0" smtClean="0"/>
              <a:t>Total income = Total spending (where C + I)</a:t>
            </a:r>
          </a:p>
          <a:p>
            <a:pPr algn="ctr">
              <a:spcBef>
                <a:spcPct val="0"/>
              </a:spcBef>
            </a:pPr>
            <a:r>
              <a:rPr lang="en-US" sz="2000" b="1" dirty="0" smtClean="0"/>
              <a:t> </a:t>
            </a:r>
          </a:p>
          <a:p>
            <a:pPr algn="ctr">
              <a:spcBef>
                <a:spcPct val="0"/>
              </a:spcBef>
            </a:pPr>
            <a:r>
              <a:rPr lang="en-US" sz="2000" b="1" dirty="0" smtClean="0"/>
              <a:t>Now, what do people do with income? They either spend it on </a:t>
            </a:r>
            <a:r>
              <a:rPr lang="en-US" sz="2000" b="1" u="sng" dirty="0" smtClean="0">
                <a:solidFill>
                  <a:srgbClr val="FF0000"/>
                </a:solidFill>
              </a:rPr>
              <a:t>consumption</a:t>
            </a:r>
            <a:r>
              <a:rPr lang="en-US" sz="2000" b="1" dirty="0" smtClean="0"/>
              <a:t> (C) or </a:t>
            </a:r>
            <a:r>
              <a:rPr lang="en-US" sz="2000" b="1" u="sng" dirty="0" smtClean="0">
                <a:solidFill>
                  <a:srgbClr val="FF0000"/>
                </a:solidFill>
              </a:rPr>
              <a:t>save </a:t>
            </a:r>
            <a:r>
              <a:rPr lang="en-US" sz="2000" b="1" dirty="0" smtClean="0"/>
              <a:t>it (S). </a:t>
            </a:r>
          </a:p>
          <a:p>
            <a:pPr algn="ctr">
              <a:spcBef>
                <a:spcPct val="0"/>
              </a:spcBef>
            </a:pPr>
            <a:r>
              <a:rPr lang="en-US" sz="2000" b="1" dirty="0" smtClean="0"/>
              <a:t> </a:t>
            </a:r>
          </a:p>
          <a:p>
            <a:pPr algn="ctr">
              <a:spcBef>
                <a:spcPct val="0"/>
              </a:spcBef>
            </a:pPr>
            <a:r>
              <a:rPr lang="en-US" sz="2000" b="1" dirty="0" smtClean="0"/>
              <a:t>Total income = C + S = Total Spending = C + I</a:t>
            </a:r>
          </a:p>
          <a:p>
            <a:pPr algn="ctr">
              <a:spcBef>
                <a:spcPct val="0"/>
              </a:spcBef>
            </a:pPr>
            <a:r>
              <a:rPr lang="en-US" sz="2000" b="1" dirty="0" smtClean="0"/>
              <a:t> </a:t>
            </a:r>
          </a:p>
          <a:p>
            <a:pPr algn="ctr">
              <a:spcBef>
                <a:spcPct val="0"/>
              </a:spcBef>
            </a:pPr>
            <a:r>
              <a:rPr lang="en-US" sz="2000" b="1" dirty="0" smtClean="0"/>
              <a:t>C + S = C + I</a:t>
            </a:r>
          </a:p>
          <a:p>
            <a:pPr algn="ctr">
              <a:spcBef>
                <a:spcPct val="0"/>
              </a:spcBef>
            </a:pPr>
            <a:r>
              <a:rPr lang="en-US" sz="2000" b="1" dirty="0" smtClean="0"/>
              <a:t>Or </a:t>
            </a:r>
          </a:p>
          <a:p>
            <a:pPr algn="ctr">
              <a:spcBef>
                <a:spcPct val="0"/>
              </a:spcBef>
            </a:pPr>
            <a:r>
              <a:rPr lang="en-US" sz="2000" b="1" dirty="0" smtClean="0"/>
              <a:t>S = I</a:t>
            </a:r>
          </a:p>
          <a:p>
            <a:pPr algn="ctr">
              <a:spcBef>
                <a:spcPct val="0"/>
              </a:spcBef>
            </a:pP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7322504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5004</TotalTime>
  <Words>1251</Words>
  <Application>Microsoft Office PowerPoint</Application>
  <PresentationFormat>On-screen Show (4:3)</PresentationFormat>
  <Paragraphs>318</Paragraphs>
  <Slides>31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Median</vt:lpstr>
      <vt:lpstr> The Financial  Sector Modules 22-29 </vt:lpstr>
      <vt:lpstr>Module 22 Saving, Investment, and the Financial System  </vt:lpstr>
      <vt:lpstr>Start Up</vt:lpstr>
      <vt:lpstr>Module 22 Essential Questions</vt:lpstr>
      <vt:lpstr>PowerPoint Presentation</vt:lpstr>
      <vt:lpstr>PowerPoint Presentation</vt:lpstr>
      <vt:lpstr>The Savings-Investment Spending Identity</vt:lpstr>
      <vt:lpstr>The Savings-Investment Spending Identity</vt:lpstr>
      <vt:lpstr>The Savings-Investment Spending Identity:  An Explanation (note page)</vt:lpstr>
      <vt:lpstr>The Savings-Investment Spending Identity Terms &amp; Concepts to Know</vt:lpstr>
      <vt:lpstr>The Savings-Investment Spending Identity Terms &amp; Concepts to Know</vt:lpstr>
      <vt:lpstr>The Savings-Investment Spending Identity Terms &amp; Concepts to Know</vt:lpstr>
      <vt:lpstr>The Savings-Investment Spending Identity Terms &amp; Concepts to Know</vt:lpstr>
      <vt:lpstr>The Savings-Investment Spending Identity Terms &amp; Concepts to Know</vt:lpstr>
      <vt:lpstr>The Savings-Investment Spending Identity Terms &amp; Concepts to Know</vt:lpstr>
      <vt:lpstr>The Savings-Investment Spending Identity Terms &amp; Concepts to Know</vt:lpstr>
      <vt:lpstr>The Savings-Investment Spending Identity Terms &amp; Concepts to Know</vt:lpstr>
      <vt:lpstr>PowerPoint Presentation</vt:lpstr>
      <vt:lpstr>PowerPoint Presentation</vt:lpstr>
      <vt:lpstr>Three Tasks of a Financial System</vt:lpstr>
      <vt:lpstr>Three Tasks of a Financial System 1. Reducing Transactions Costs</vt:lpstr>
      <vt:lpstr>Three Tasks of a Financial System: 2. Reducing Risk</vt:lpstr>
      <vt:lpstr>Three Tasks of a Financial System: 3. Providing Liquidity</vt:lpstr>
      <vt:lpstr>Types of Financial Assets</vt:lpstr>
      <vt:lpstr>Types of Financial Assets</vt:lpstr>
      <vt:lpstr>Types of Financial Assets</vt:lpstr>
      <vt:lpstr>Financial Intermediaries Graphic Organizer</vt:lpstr>
      <vt:lpstr>Financial Intermediaries</vt:lpstr>
      <vt:lpstr>Financial Intermediaries</vt:lpstr>
      <vt:lpstr>Close down w/Phone or Ipad</vt:lpstr>
      <vt:lpstr>PowerPoint Presentation</vt:lpstr>
    </vt:vector>
  </TitlesOfParts>
  <Company>Gainesville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5 The Financial  Sector Modules 22-29 </dc:title>
  <dc:creator>Ware, Nancy</dc:creator>
  <cp:lastModifiedBy>Ware, Nancy</cp:lastModifiedBy>
  <cp:revision>208</cp:revision>
  <cp:lastPrinted>2013-10-30T18:01:30Z</cp:lastPrinted>
  <dcterms:created xsi:type="dcterms:W3CDTF">2012-10-14T23:18:39Z</dcterms:created>
  <dcterms:modified xsi:type="dcterms:W3CDTF">2013-11-08T14:49:52Z</dcterms:modified>
</cp:coreProperties>
</file>